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70" r:id="rId10"/>
    <p:sldId id="271" r:id="rId11"/>
    <p:sldId id="264" r:id="rId12"/>
    <p:sldId id="272" r:id="rId13"/>
    <p:sldId id="273" r:id="rId14"/>
    <p:sldId id="265" r:id="rId15"/>
    <p:sldId id="266" r:id="rId16"/>
    <p:sldId id="267" r:id="rId17"/>
    <p:sldId id="268" r:id="rId18"/>
    <p:sldId id="269"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Quattrocento Sans" panose="020B0502050000020003"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iiNjfZQCu3Jcfk0bPz+Sv5uZICH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6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 name="Google Shape;5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8133b34d18_7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g18133b34d18_7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6"/>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5" name="Google Shape;25;p16"/>
          <p:cNvPicPr preferRelativeResize="0"/>
          <p:nvPr/>
        </p:nvPicPr>
        <p:blipFill rotWithShape="1">
          <a:blip r:embed="rId2">
            <a:alphaModFix/>
          </a:blip>
          <a:srcRect/>
          <a:stretch/>
        </p:blipFill>
        <p:spPr>
          <a:xfrm>
            <a:off x="10455787" y="441503"/>
            <a:ext cx="1533013" cy="479067"/>
          </a:xfrm>
          <a:prstGeom prst="rect">
            <a:avLst/>
          </a:prstGeom>
          <a:noFill/>
          <a:ln>
            <a:noFill/>
          </a:ln>
        </p:spPr>
      </p:pic>
      <p:cxnSp>
        <p:nvCxnSpPr>
          <p:cNvPr id="26" name="Google Shape;26;p16"/>
          <p:cNvCxnSpPr/>
          <p:nvPr/>
        </p:nvCxnSpPr>
        <p:spPr>
          <a:xfrm>
            <a:off x="0" y="1100503"/>
            <a:ext cx="12192000" cy="0"/>
          </a:xfrm>
          <a:prstGeom prst="straightConnector1">
            <a:avLst/>
          </a:prstGeom>
          <a:noFill/>
          <a:ln w="19050" cap="flat" cmpd="sng">
            <a:solidFill>
              <a:srgbClr val="7F7F7F"/>
            </a:solidFill>
            <a:prstDash val="solid"/>
            <a:miter lim="800000"/>
            <a:headEnd type="none" w="sm" len="sm"/>
            <a:tailEnd type="none" w="sm" len="sm"/>
          </a:ln>
        </p:spPr>
      </p:cxnSp>
      <p:sp>
        <p:nvSpPr>
          <p:cNvPr id="27" name="Google Shape;27;p16"/>
          <p:cNvSpPr/>
          <p:nvPr/>
        </p:nvSpPr>
        <p:spPr>
          <a:xfrm>
            <a:off x="0" y="1"/>
            <a:ext cx="12192000" cy="185736"/>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0" y="6512998"/>
            <a:ext cx="12192000" cy="365125"/>
          </a:xfrm>
          <a:prstGeom prst="rect">
            <a:avLst/>
          </a:prstGeom>
          <a:solidFill>
            <a:srgbClr val="F5C7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16"/>
          <p:cNvSpPr txBox="1"/>
          <p:nvPr/>
        </p:nvSpPr>
        <p:spPr>
          <a:xfrm>
            <a:off x="9271000" y="6467472"/>
            <a:ext cx="27432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a:t>
            </a:fld>
            <a:endParaRPr sz="1800" b="0" i="0" u="none" strike="noStrike" cap="none">
              <a:solidFill>
                <a:schemeClr val="dk1"/>
              </a:solidFill>
              <a:latin typeface="Calibri"/>
              <a:ea typeface="Calibri"/>
              <a:cs typeface="Calibri"/>
              <a:sym typeface="Calibri"/>
            </a:endParaRPr>
          </a:p>
        </p:txBody>
      </p:sp>
      <p:pic>
        <p:nvPicPr>
          <p:cNvPr id="30" name="Google Shape;30;p16" descr="A picture containing text, clipart, vector graphics&#10;&#10;Description automatically generated"/>
          <p:cNvPicPr preferRelativeResize="0"/>
          <p:nvPr/>
        </p:nvPicPr>
        <p:blipFill rotWithShape="1">
          <a:blip r:embed="rId3">
            <a:alphaModFix/>
          </a:blip>
          <a:srcRect/>
          <a:stretch/>
        </p:blipFill>
        <p:spPr>
          <a:xfrm>
            <a:off x="8953500" y="402608"/>
            <a:ext cx="1377350" cy="55685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
        <p:cNvGrpSpPr/>
        <p:nvPr/>
      </p:nvGrpSpPr>
      <p:grpSpPr>
        <a:xfrm>
          <a:off x="0" y="0"/>
          <a:ext cx="0" cy="0"/>
          <a:chOff x="0" y="0"/>
          <a:chExt cx="0" cy="0"/>
        </a:xfrm>
      </p:grpSpPr>
      <p:sp>
        <p:nvSpPr>
          <p:cNvPr id="32" name="Google Shape;3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 name="Google Shape;3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public.tableau.com/app/profile/siroros.roongdonsai/viz/airbnbsingapore/Dashboard1"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public.tableau.com/app/profile/ziyuan.sui/viz/MontrealTripPlanningDashboard/Team5"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 descr="27 Best Montreal Attractions and Landmarks to Discover All Year"/>
          <p:cNvPicPr preferRelativeResize="0"/>
          <p:nvPr/>
        </p:nvPicPr>
        <p:blipFill rotWithShape="1">
          <a:blip r:embed="rId3">
            <a:alphaModFix amt="35000"/>
          </a:blip>
          <a:srcRect l="-81" t="19956" b="4977"/>
          <a:stretch/>
        </p:blipFill>
        <p:spPr>
          <a:xfrm>
            <a:off x="-9833" y="0"/>
            <a:ext cx="12201833" cy="6858000"/>
          </a:xfrm>
          <a:prstGeom prst="rect">
            <a:avLst/>
          </a:prstGeom>
          <a:noFill/>
          <a:ln>
            <a:noFill/>
          </a:ln>
        </p:spPr>
      </p:pic>
      <p:sp>
        <p:nvSpPr>
          <p:cNvPr id="57" name="Google Shape;57;p1"/>
          <p:cNvSpPr txBox="1"/>
          <p:nvPr/>
        </p:nvSpPr>
        <p:spPr>
          <a:xfrm>
            <a:off x="997973" y="1874206"/>
            <a:ext cx="10186220" cy="1815300"/>
          </a:xfrm>
          <a:prstGeom prst="rect">
            <a:avLst/>
          </a:prstGeom>
          <a:noFill/>
          <a:ln>
            <a:noFill/>
          </a:ln>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chemeClr val="dk1"/>
              </a:buClr>
              <a:buSzPts val="3700"/>
              <a:buFont typeface="Quattrocento Sans"/>
              <a:buNone/>
            </a:pPr>
            <a:r>
              <a:rPr lang="en-US" sz="4500" b="1" i="0" u="none" strike="noStrike" cap="none">
                <a:solidFill>
                  <a:srgbClr val="FF0000"/>
                </a:solidFill>
                <a:latin typeface="Quattrocento Sans"/>
                <a:ea typeface="Quattrocento Sans"/>
                <a:cs typeface="Quattrocento Sans"/>
                <a:sym typeface="Quattrocento Sans"/>
              </a:rPr>
              <a:t>Montréal</a:t>
            </a:r>
            <a:r>
              <a:rPr lang="en-US" sz="4500" b="1" i="0" u="none" strike="noStrike" cap="none">
                <a:solidFill>
                  <a:schemeClr val="dk1"/>
                </a:solidFill>
                <a:latin typeface="Quattrocento Sans"/>
                <a:ea typeface="Quattrocento Sans"/>
                <a:cs typeface="Quattrocento Sans"/>
                <a:sym typeface="Quattrocento Sans"/>
              </a:rPr>
              <a:t> Trip Planning Dashboard</a:t>
            </a:r>
            <a:endParaRPr sz="2095" b="0" i="0" u="none" strike="noStrike" cap="none">
              <a:solidFill>
                <a:schemeClr val="dk1"/>
              </a:solidFill>
              <a:latin typeface="Quattrocento Sans"/>
              <a:ea typeface="Quattrocento Sans"/>
              <a:cs typeface="Quattrocento Sans"/>
              <a:sym typeface="Quattrocento Sans"/>
            </a:endParaRPr>
          </a:p>
        </p:txBody>
      </p:sp>
      <p:sp>
        <p:nvSpPr>
          <p:cNvPr id="58" name="Google Shape;58;p1"/>
          <p:cNvSpPr txBox="1"/>
          <p:nvPr/>
        </p:nvSpPr>
        <p:spPr>
          <a:xfrm>
            <a:off x="1514166" y="3951731"/>
            <a:ext cx="9153833" cy="111663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a:solidFill>
                  <a:schemeClr val="dk1"/>
                </a:solidFill>
                <a:latin typeface="Calibri"/>
                <a:ea typeface="Calibri"/>
                <a:cs typeface="Calibri"/>
                <a:sym typeface="Calibri"/>
              </a:rPr>
              <a:t>Team 5</a:t>
            </a:r>
            <a:endParaRPr sz="2800" b="1" i="0" u="none" strike="noStrike" cap="none">
              <a:solidFill>
                <a:schemeClr val="dk1"/>
              </a:solidFill>
              <a:latin typeface="Calibri"/>
              <a:ea typeface="Calibri"/>
              <a:cs typeface="Calibri"/>
              <a:sym typeface="Calibri"/>
            </a:endParaRPr>
          </a:p>
          <a:p>
            <a:pPr marL="0" marR="0" lvl="0" indent="0" algn="ctr" rtl="0">
              <a:lnSpc>
                <a:spcPct val="90000"/>
              </a:lnSpc>
              <a:spcBef>
                <a:spcPts val="0"/>
              </a:spcBef>
              <a:spcAft>
                <a:spcPts val="0"/>
              </a:spcAft>
              <a:buNone/>
            </a:pPr>
            <a:r>
              <a:rPr lang="en-US" sz="2800" b="1" i="0" u="none" strike="noStrike" cap="none">
                <a:solidFill>
                  <a:schemeClr val="dk1"/>
                </a:solidFill>
                <a:latin typeface="Calibri"/>
                <a:ea typeface="Calibri"/>
                <a:cs typeface="Calibri"/>
                <a:sym typeface="Calibri"/>
              </a:rPr>
              <a:t>Henry Dimlow, Pandora Shou, Zayn Sui, Cindy Zhang</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6A24-7546-8BAE-1B80-5B3D386C4C40}"/>
              </a:ext>
            </a:extLst>
          </p:cNvPr>
          <p:cNvSpPr>
            <a:spLocks noGrp="1"/>
          </p:cNvSpPr>
          <p:nvPr>
            <p:ph type="title"/>
          </p:nvPr>
        </p:nvSpPr>
        <p:spPr/>
        <p:txBody>
          <a:bodyPr/>
          <a:lstStyle/>
          <a:p>
            <a:r>
              <a:rPr lang="en-US" b="1" dirty="0"/>
              <a:t>Neighborhood Analysis</a:t>
            </a:r>
            <a:endParaRPr lang="en-CA" dirty="0"/>
          </a:p>
        </p:txBody>
      </p:sp>
      <p:sp>
        <p:nvSpPr>
          <p:cNvPr id="8" name="Google Shape;141;p13">
            <a:extLst>
              <a:ext uri="{FF2B5EF4-FFF2-40B4-BE49-F238E27FC236}">
                <a16:creationId xmlns:a16="http://schemas.microsoft.com/office/drawing/2014/main" id="{0321E83B-B106-7232-1E8C-2E759318FB47}"/>
              </a:ext>
            </a:extLst>
          </p:cNvPr>
          <p:cNvSpPr txBox="1"/>
          <p:nvPr/>
        </p:nvSpPr>
        <p:spPr>
          <a:xfrm>
            <a:off x="7928568" y="1100503"/>
            <a:ext cx="4060231" cy="3195483"/>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CA" sz="1600" dirty="0">
                <a:latin typeface="Lato" panose="020F0502020204030203" pitchFamily="34" charset="0"/>
                <a:ea typeface="Lato" panose="020F0502020204030203" pitchFamily="34" charset="0"/>
                <a:cs typeface="Lato" panose="020F0502020204030203" pitchFamily="34" charset="0"/>
              </a:rPr>
              <a:t>The chart on the left is the dual axis of one bar chart and one point chart with customized shapes. It shows the number of places by category in the selected district. The average rating and number of reviews is the summary of the selected district, and if the user click the bar of the left graph, it will show the average rating and number of reviews for that specific category. Moreover, if the font of average ratings is red, it means the figure is over the city average, if it is in gray, it means it is below the city average.</a:t>
            </a:r>
            <a:endParaRPr sz="1600" dirty="0">
              <a:latin typeface="Lato" panose="020F0502020204030203" pitchFamily="34" charset="0"/>
              <a:ea typeface="Lato" panose="020F0502020204030203" pitchFamily="34" charset="0"/>
              <a:cs typeface="Lato" panose="020F0502020204030203" pitchFamily="34" charset="0"/>
            </a:endParaRPr>
          </a:p>
        </p:txBody>
      </p:sp>
      <p:sp>
        <p:nvSpPr>
          <p:cNvPr id="9" name="Google Shape;141;p13">
            <a:extLst>
              <a:ext uri="{FF2B5EF4-FFF2-40B4-BE49-F238E27FC236}">
                <a16:creationId xmlns:a16="http://schemas.microsoft.com/office/drawing/2014/main" id="{5CF39233-54CE-68B7-9B1D-04BBB6B3E31D}"/>
              </a:ext>
            </a:extLst>
          </p:cNvPr>
          <p:cNvSpPr txBox="1"/>
          <p:nvPr/>
        </p:nvSpPr>
        <p:spPr>
          <a:xfrm>
            <a:off x="7928567" y="4295986"/>
            <a:ext cx="4060231" cy="1400695"/>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CA" sz="1600" dirty="0">
                <a:latin typeface="Lato" panose="020F0502020204030203" pitchFamily="34" charset="0"/>
                <a:ea typeface="Lato" panose="020F0502020204030203" pitchFamily="34" charset="0"/>
                <a:cs typeface="Lato" panose="020F0502020204030203" pitchFamily="34" charset="0"/>
              </a:rPr>
              <a:t>This tree map shows the number of different room types in a specific district. It is also the filter to show detailed information on the other charts in this dashboard.</a:t>
            </a:r>
            <a:endParaRPr sz="16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2048424C-41F0-6891-639B-DA41AE0A32B1}"/>
              </a:ext>
            </a:extLst>
          </p:cNvPr>
          <p:cNvPicPr>
            <a:picLocks noChangeAspect="1"/>
          </p:cNvPicPr>
          <p:nvPr/>
        </p:nvPicPr>
        <p:blipFill>
          <a:blip r:embed="rId2"/>
          <a:stretch>
            <a:fillRect/>
          </a:stretch>
        </p:blipFill>
        <p:spPr>
          <a:xfrm>
            <a:off x="203200" y="1644099"/>
            <a:ext cx="7092335" cy="1805741"/>
          </a:xfrm>
          <a:prstGeom prst="rect">
            <a:avLst/>
          </a:prstGeom>
        </p:spPr>
      </p:pic>
      <p:pic>
        <p:nvPicPr>
          <p:cNvPr id="12" name="Picture 11">
            <a:extLst>
              <a:ext uri="{FF2B5EF4-FFF2-40B4-BE49-F238E27FC236}">
                <a16:creationId xmlns:a16="http://schemas.microsoft.com/office/drawing/2014/main" id="{01132146-30C1-7613-9C0E-298A5AD4A494}"/>
              </a:ext>
            </a:extLst>
          </p:cNvPr>
          <p:cNvPicPr>
            <a:picLocks noChangeAspect="1"/>
          </p:cNvPicPr>
          <p:nvPr/>
        </p:nvPicPr>
        <p:blipFill>
          <a:blip r:embed="rId3"/>
          <a:stretch>
            <a:fillRect/>
          </a:stretch>
        </p:blipFill>
        <p:spPr>
          <a:xfrm>
            <a:off x="419509" y="3910483"/>
            <a:ext cx="6305550" cy="2171700"/>
          </a:xfrm>
          <a:prstGeom prst="rect">
            <a:avLst/>
          </a:prstGeom>
        </p:spPr>
      </p:pic>
    </p:spTree>
    <p:extLst>
      <p:ext uri="{BB962C8B-B14F-4D97-AF65-F5344CB8AC3E}">
        <p14:creationId xmlns:p14="http://schemas.microsoft.com/office/powerpoint/2010/main" val="4226403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dirty="0"/>
              <a:t>Host Analysis</a:t>
            </a:r>
            <a:endParaRPr dirty="0"/>
          </a:p>
        </p:txBody>
      </p:sp>
      <p:grpSp>
        <p:nvGrpSpPr>
          <p:cNvPr id="157" name="Google Shape;157;p28"/>
          <p:cNvGrpSpPr/>
          <p:nvPr/>
        </p:nvGrpSpPr>
        <p:grpSpPr>
          <a:xfrm>
            <a:off x="96519" y="1155275"/>
            <a:ext cx="10284661" cy="5382685"/>
            <a:chOff x="96519" y="1155275"/>
            <a:chExt cx="10284661" cy="5382685"/>
          </a:xfrm>
        </p:grpSpPr>
        <p:pic>
          <p:nvPicPr>
            <p:cNvPr id="158" name="Google Shape;158;p28" descr="Diagram&#10;&#10;Description automatically generated with medium confidence"/>
            <p:cNvPicPr preferRelativeResize="0"/>
            <p:nvPr/>
          </p:nvPicPr>
          <p:blipFill rotWithShape="1">
            <a:blip r:embed="rId3">
              <a:alphaModFix/>
            </a:blip>
            <a:srcRect/>
            <a:stretch/>
          </p:blipFill>
          <p:spPr>
            <a:xfrm>
              <a:off x="96519" y="1155275"/>
              <a:ext cx="10284661" cy="5382685"/>
            </a:xfrm>
            <a:prstGeom prst="rect">
              <a:avLst/>
            </a:prstGeom>
            <a:noFill/>
            <a:ln>
              <a:noFill/>
            </a:ln>
          </p:spPr>
        </p:pic>
        <p:pic>
          <p:nvPicPr>
            <p:cNvPr id="159" name="Google Shape;159;p28"/>
            <p:cNvPicPr preferRelativeResize="0"/>
            <p:nvPr/>
          </p:nvPicPr>
          <p:blipFill rotWithShape="1">
            <a:blip r:embed="rId4">
              <a:alphaModFix/>
            </a:blip>
            <a:srcRect/>
            <a:stretch/>
          </p:blipFill>
          <p:spPr>
            <a:xfrm>
              <a:off x="5238849" y="1256539"/>
              <a:ext cx="5078631" cy="2279486"/>
            </a:xfrm>
            <a:prstGeom prst="rect">
              <a:avLst/>
            </a:prstGeom>
            <a:noFill/>
            <a:ln>
              <a:noFill/>
            </a:ln>
          </p:spPr>
        </p:pic>
      </p:grpSp>
      <p:sp>
        <p:nvSpPr>
          <p:cNvPr id="160" name="Google Shape;160;p28"/>
          <p:cNvSpPr/>
          <p:nvPr/>
        </p:nvSpPr>
        <p:spPr>
          <a:xfrm>
            <a:off x="9071910" y="2772518"/>
            <a:ext cx="2682240" cy="93995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79" y="23453"/>
                </a:moveTo>
                <a:lnTo>
                  <a:pt x="-20000" y="22500"/>
                </a:lnTo>
                <a:lnTo>
                  <a:pt x="-35995" y="-69182"/>
                </a:lnTo>
              </a:path>
            </a:pathLst>
          </a:custGeom>
          <a:solidFill>
            <a:schemeClr val="bg1"/>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Hover on the line to see the difference of median price between superhost and non-superhost</a:t>
            </a:r>
            <a:endParaRPr/>
          </a:p>
        </p:txBody>
      </p:sp>
      <p:sp>
        <p:nvSpPr>
          <p:cNvPr id="161" name="Google Shape;161;p28"/>
          <p:cNvSpPr/>
          <p:nvPr/>
        </p:nvSpPr>
        <p:spPr>
          <a:xfrm>
            <a:off x="9071910" y="4582026"/>
            <a:ext cx="2682240" cy="93995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79" y="23453"/>
                </a:moveTo>
                <a:lnTo>
                  <a:pt x="-52728" y="86057"/>
                </a:lnTo>
                <a:lnTo>
                  <a:pt x="-58268" y="133811"/>
                </a:lnTo>
              </a:path>
            </a:pathLst>
          </a:custGeom>
          <a:solidFill>
            <a:schemeClr val="bg1"/>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Hover on either bar in the three chars on the bottom to highlight all superhost or non-superhost data in this dashboard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B52FB-CCA6-006D-8AB4-00F844F368BC}"/>
              </a:ext>
            </a:extLst>
          </p:cNvPr>
          <p:cNvSpPr>
            <a:spLocks noGrp="1"/>
          </p:cNvSpPr>
          <p:nvPr>
            <p:ph type="title"/>
          </p:nvPr>
        </p:nvSpPr>
        <p:spPr/>
        <p:txBody>
          <a:bodyPr/>
          <a:lstStyle/>
          <a:p>
            <a:r>
              <a:rPr lang="en-US" b="1" dirty="0"/>
              <a:t>Host Analysis</a:t>
            </a:r>
            <a:endParaRPr lang="en-CA" dirty="0"/>
          </a:p>
        </p:txBody>
      </p:sp>
      <p:pic>
        <p:nvPicPr>
          <p:cNvPr id="5" name="Picture 4">
            <a:extLst>
              <a:ext uri="{FF2B5EF4-FFF2-40B4-BE49-F238E27FC236}">
                <a16:creationId xmlns:a16="http://schemas.microsoft.com/office/drawing/2014/main" id="{EFEFD957-4EE5-3057-94BB-EFBF05E48525}"/>
              </a:ext>
            </a:extLst>
          </p:cNvPr>
          <p:cNvPicPr>
            <a:picLocks noChangeAspect="1"/>
          </p:cNvPicPr>
          <p:nvPr/>
        </p:nvPicPr>
        <p:blipFill>
          <a:blip r:embed="rId2"/>
          <a:stretch>
            <a:fillRect/>
          </a:stretch>
        </p:blipFill>
        <p:spPr>
          <a:xfrm>
            <a:off x="203200" y="1131907"/>
            <a:ext cx="5745316" cy="2632972"/>
          </a:xfrm>
          <a:prstGeom prst="rect">
            <a:avLst/>
          </a:prstGeom>
        </p:spPr>
      </p:pic>
      <p:pic>
        <p:nvPicPr>
          <p:cNvPr id="9" name="Picture 8">
            <a:extLst>
              <a:ext uri="{FF2B5EF4-FFF2-40B4-BE49-F238E27FC236}">
                <a16:creationId xmlns:a16="http://schemas.microsoft.com/office/drawing/2014/main" id="{EEAA0904-A035-67BB-7769-FBC82E6A5F59}"/>
              </a:ext>
            </a:extLst>
          </p:cNvPr>
          <p:cNvPicPr>
            <a:picLocks noChangeAspect="1"/>
          </p:cNvPicPr>
          <p:nvPr/>
        </p:nvPicPr>
        <p:blipFill>
          <a:blip r:embed="rId3"/>
          <a:stretch>
            <a:fillRect/>
          </a:stretch>
        </p:blipFill>
        <p:spPr>
          <a:xfrm>
            <a:off x="203201" y="3926666"/>
            <a:ext cx="5745316" cy="2555060"/>
          </a:xfrm>
          <a:prstGeom prst="rect">
            <a:avLst/>
          </a:prstGeom>
        </p:spPr>
      </p:pic>
      <p:sp>
        <p:nvSpPr>
          <p:cNvPr id="10" name="Google Shape;141;p13">
            <a:extLst>
              <a:ext uri="{FF2B5EF4-FFF2-40B4-BE49-F238E27FC236}">
                <a16:creationId xmlns:a16="http://schemas.microsoft.com/office/drawing/2014/main" id="{7D28CA77-CB97-F4F0-E307-BF5F5D27963B}"/>
              </a:ext>
            </a:extLst>
          </p:cNvPr>
          <p:cNvSpPr txBox="1"/>
          <p:nvPr/>
        </p:nvSpPr>
        <p:spPr>
          <a:xfrm>
            <a:off x="6390969" y="2065972"/>
            <a:ext cx="5479844" cy="1198338"/>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CA" sz="1600" dirty="0">
                <a:latin typeface="Lato" panose="020F0502020204030203" pitchFamily="34" charset="0"/>
                <a:ea typeface="Lato" panose="020F0502020204030203" pitchFamily="34" charset="0"/>
                <a:cs typeface="Lato" panose="020F0502020204030203" pitchFamily="34" charset="0"/>
              </a:rPr>
              <a:t>The boxplot illustrates the score distribution of different ratings of superhost and non-superhost. This will tell the user the importance of choosing a superhost in Montreal. </a:t>
            </a:r>
            <a:endParaRPr sz="1600" dirty="0">
              <a:latin typeface="Lato" panose="020F0502020204030203" pitchFamily="34" charset="0"/>
              <a:ea typeface="Lato" panose="020F0502020204030203" pitchFamily="34" charset="0"/>
              <a:cs typeface="Lato" panose="020F0502020204030203" pitchFamily="34" charset="0"/>
            </a:endParaRPr>
          </a:p>
        </p:txBody>
      </p:sp>
      <p:sp>
        <p:nvSpPr>
          <p:cNvPr id="11" name="Google Shape;141;p13">
            <a:extLst>
              <a:ext uri="{FF2B5EF4-FFF2-40B4-BE49-F238E27FC236}">
                <a16:creationId xmlns:a16="http://schemas.microsoft.com/office/drawing/2014/main" id="{2163B27E-C5C5-58E0-8881-45192C135A16}"/>
              </a:ext>
            </a:extLst>
          </p:cNvPr>
          <p:cNvSpPr txBox="1"/>
          <p:nvPr/>
        </p:nvSpPr>
        <p:spPr>
          <a:xfrm>
            <a:off x="6390969" y="4605027"/>
            <a:ext cx="5479844" cy="1198338"/>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CA" sz="1600" dirty="0">
                <a:latin typeface="Lato" panose="020F0502020204030203" pitchFamily="34" charset="0"/>
                <a:ea typeface="Lato" panose="020F0502020204030203" pitchFamily="34" charset="0"/>
                <a:cs typeface="Lato" panose="020F0502020204030203" pitchFamily="34" charset="0"/>
              </a:rPr>
              <a:t>The dumbbell chart shows how the listing price of superhost and non-superhost differs by different room type. When the user hover on the line between two dots, he will be able to see the value of difference.</a:t>
            </a:r>
            <a:endParaRPr sz="1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0496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7090E-0AF0-327D-2F7E-32EC12217A43}"/>
              </a:ext>
            </a:extLst>
          </p:cNvPr>
          <p:cNvSpPr>
            <a:spLocks noGrp="1"/>
          </p:cNvSpPr>
          <p:nvPr>
            <p:ph type="title"/>
          </p:nvPr>
        </p:nvSpPr>
        <p:spPr/>
        <p:txBody>
          <a:bodyPr/>
          <a:lstStyle/>
          <a:p>
            <a:r>
              <a:rPr lang="en-US" b="1" dirty="0"/>
              <a:t>Host Analysis</a:t>
            </a:r>
            <a:endParaRPr lang="en-CA" dirty="0"/>
          </a:p>
        </p:txBody>
      </p:sp>
      <p:pic>
        <p:nvPicPr>
          <p:cNvPr id="5" name="Picture 4">
            <a:extLst>
              <a:ext uri="{FF2B5EF4-FFF2-40B4-BE49-F238E27FC236}">
                <a16:creationId xmlns:a16="http://schemas.microsoft.com/office/drawing/2014/main" id="{D3CB1AAC-6003-4F03-1AE7-256DF0DBC16A}"/>
              </a:ext>
            </a:extLst>
          </p:cNvPr>
          <p:cNvPicPr>
            <a:picLocks noChangeAspect="1"/>
          </p:cNvPicPr>
          <p:nvPr/>
        </p:nvPicPr>
        <p:blipFill>
          <a:blip r:embed="rId2"/>
          <a:stretch>
            <a:fillRect/>
          </a:stretch>
        </p:blipFill>
        <p:spPr>
          <a:xfrm>
            <a:off x="275304" y="1391879"/>
            <a:ext cx="6115987" cy="1943100"/>
          </a:xfrm>
          <a:prstGeom prst="rect">
            <a:avLst/>
          </a:prstGeom>
        </p:spPr>
      </p:pic>
      <p:pic>
        <p:nvPicPr>
          <p:cNvPr id="7" name="Picture 6">
            <a:extLst>
              <a:ext uri="{FF2B5EF4-FFF2-40B4-BE49-F238E27FC236}">
                <a16:creationId xmlns:a16="http://schemas.microsoft.com/office/drawing/2014/main" id="{112E4D7C-5089-4BE2-4F71-BAE86A1DB233}"/>
              </a:ext>
            </a:extLst>
          </p:cNvPr>
          <p:cNvPicPr>
            <a:picLocks noChangeAspect="1"/>
          </p:cNvPicPr>
          <p:nvPr/>
        </p:nvPicPr>
        <p:blipFill>
          <a:blip r:embed="rId3"/>
          <a:stretch>
            <a:fillRect/>
          </a:stretch>
        </p:blipFill>
        <p:spPr>
          <a:xfrm>
            <a:off x="203201" y="4266586"/>
            <a:ext cx="5892800" cy="1504545"/>
          </a:xfrm>
          <a:prstGeom prst="rect">
            <a:avLst/>
          </a:prstGeom>
        </p:spPr>
      </p:pic>
      <p:sp>
        <p:nvSpPr>
          <p:cNvPr id="8" name="Google Shape;141;p13">
            <a:extLst>
              <a:ext uri="{FF2B5EF4-FFF2-40B4-BE49-F238E27FC236}">
                <a16:creationId xmlns:a16="http://schemas.microsoft.com/office/drawing/2014/main" id="{C0E92B5B-2D5E-F0E7-D1A2-F97355AE2661}"/>
              </a:ext>
            </a:extLst>
          </p:cNvPr>
          <p:cNvSpPr txBox="1"/>
          <p:nvPr/>
        </p:nvSpPr>
        <p:spPr>
          <a:xfrm>
            <a:off x="6391291" y="1764260"/>
            <a:ext cx="5479844" cy="1198338"/>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CA" sz="1600" dirty="0">
                <a:latin typeface="Lato" panose="020F0502020204030203" pitchFamily="34" charset="0"/>
                <a:ea typeface="Lato" panose="020F0502020204030203" pitchFamily="34" charset="0"/>
                <a:cs typeface="Lato" panose="020F0502020204030203" pitchFamily="34" charset="0"/>
              </a:rPr>
              <a:t>Although the pie chart is not recommended for most of the time, we think it valuable to see the proportion of hosts that respond rapidly (within an hour). It will also let the user know the advantage of superhosts.</a:t>
            </a:r>
            <a:endParaRPr sz="1600" dirty="0">
              <a:latin typeface="Lato" panose="020F0502020204030203" pitchFamily="34" charset="0"/>
              <a:ea typeface="Lato" panose="020F0502020204030203" pitchFamily="34" charset="0"/>
              <a:cs typeface="Lato" panose="020F0502020204030203" pitchFamily="34" charset="0"/>
            </a:endParaRPr>
          </a:p>
        </p:txBody>
      </p:sp>
      <p:sp>
        <p:nvSpPr>
          <p:cNvPr id="9" name="Google Shape;141;p13">
            <a:extLst>
              <a:ext uri="{FF2B5EF4-FFF2-40B4-BE49-F238E27FC236}">
                <a16:creationId xmlns:a16="http://schemas.microsoft.com/office/drawing/2014/main" id="{6786485D-C268-DF0F-4071-BC8105DC3797}"/>
              </a:ext>
            </a:extLst>
          </p:cNvPr>
          <p:cNvSpPr txBox="1"/>
          <p:nvPr/>
        </p:nvSpPr>
        <p:spPr>
          <a:xfrm>
            <a:off x="6391291" y="4345227"/>
            <a:ext cx="5479844" cy="1198338"/>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CA" sz="1600" dirty="0">
                <a:latin typeface="Lato" panose="020F0502020204030203" pitchFamily="34" charset="0"/>
                <a:ea typeface="Lato" panose="020F0502020204030203" pitchFamily="34" charset="0"/>
                <a:cs typeface="Lato" panose="020F0502020204030203" pitchFamily="34" charset="0"/>
              </a:rPr>
              <a:t>These two bar charts illustrate the better performance of superhosts in terms of response rate and total number of listing.</a:t>
            </a:r>
            <a:endParaRPr sz="1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71565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t>Choose Your Airbnb</a:t>
            </a:r>
            <a:endParaRPr/>
          </a:p>
        </p:txBody>
      </p:sp>
      <p:grpSp>
        <p:nvGrpSpPr>
          <p:cNvPr id="167" name="Google Shape;167;p29"/>
          <p:cNvGrpSpPr/>
          <p:nvPr/>
        </p:nvGrpSpPr>
        <p:grpSpPr>
          <a:xfrm>
            <a:off x="1043940" y="1179585"/>
            <a:ext cx="10104120" cy="5288196"/>
            <a:chOff x="40640" y="1154689"/>
            <a:chExt cx="10104120" cy="5288196"/>
          </a:xfrm>
        </p:grpSpPr>
        <p:grpSp>
          <p:nvGrpSpPr>
            <p:cNvPr id="168" name="Google Shape;168;p29"/>
            <p:cNvGrpSpPr/>
            <p:nvPr/>
          </p:nvGrpSpPr>
          <p:grpSpPr>
            <a:xfrm>
              <a:off x="40640" y="1154689"/>
              <a:ext cx="10104120" cy="5288196"/>
              <a:chOff x="40640" y="1154689"/>
              <a:chExt cx="10104120" cy="5288196"/>
            </a:xfrm>
          </p:grpSpPr>
          <p:pic>
            <p:nvPicPr>
              <p:cNvPr id="169" name="Google Shape;169;p29" descr="Graphical user interface, application&#10;&#10;Description automatically generated"/>
              <p:cNvPicPr preferRelativeResize="0"/>
              <p:nvPr/>
            </p:nvPicPr>
            <p:blipFill rotWithShape="1">
              <a:blip r:embed="rId3">
                <a:alphaModFix/>
              </a:blip>
              <a:srcRect/>
              <a:stretch/>
            </p:blipFill>
            <p:spPr>
              <a:xfrm>
                <a:off x="40640" y="1154689"/>
                <a:ext cx="10104120" cy="5288196"/>
              </a:xfrm>
              <a:prstGeom prst="rect">
                <a:avLst/>
              </a:prstGeom>
              <a:noFill/>
              <a:ln>
                <a:noFill/>
              </a:ln>
            </p:spPr>
          </p:pic>
          <p:pic>
            <p:nvPicPr>
              <p:cNvPr id="170" name="Google Shape;170;p29"/>
              <p:cNvPicPr preferRelativeResize="0"/>
              <p:nvPr/>
            </p:nvPicPr>
            <p:blipFill rotWithShape="1">
              <a:blip r:embed="rId4">
                <a:alphaModFix/>
              </a:blip>
              <a:srcRect r="1205"/>
              <a:stretch/>
            </p:blipFill>
            <p:spPr>
              <a:xfrm>
                <a:off x="97561" y="2133600"/>
                <a:ext cx="2950439" cy="4262120"/>
              </a:xfrm>
              <a:prstGeom prst="rect">
                <a:avLst/>
              </a:prstGeom>
              <a:noFill/>
              <a:ln>
                <a:noFill/>
              </a:ln>
            </p:spPr>
          </p:pic>
        </p:grpSp>
        <p:pic>
          <p:nvPicPr>
            <p:cNvPr id="171" name="Google Shape;171;p29"/>
            <p:cNvPicPr preferRelativeResize="0"/>
            <p:nvPr/>
          </p:nvPicPr>
          <p:blipFill rotWithShape="1">
            <a:blip r:embed="rId5">
              <a:alphaModFix/>
            </a:blip>
            <a:srcRect/>
            <a:stretch/>
          </p:blipFill>
          <p:spPr>
            <a:xfrm>
              <a:off x="97560" y="1199624"/>
              <a:ext cx="2950440" cy="879790"/>
            </a:xfrm>
            <a:prstGeom prst="rect">
              <a:avLst/>
            </a:prstGeom>
            <a:noFill/>
            <a:ln>
              <a:noFill/>
            </a:ln>
          </p:spPr>
        </p:pic>
      </p:grpSp>
      <p:sp>
        <p:nvSpPr>
          <p:cNvPr id="172" name="Google Shape;172;p29"/>
          <p:cNvSpPr/>
          <p:nvPr/>
        </p:nvSpPr>
        <p:spPr>
          <a:xfrm>
            <a:off x="9544279" y="1556211"/>
            <a:ext cx="2534920" cy="64622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79" y="23453"/>
                </a:moveTo>
                <a:lnTo>
                  <a:pt x="-13799" y="91363"/>
                </a:lnTo>
                <a:lnTo>
                  <a:pt x="-28699" y="175966"/>
                </a:lnTo>
              </a:path>
            </a:pathLst>
          </a:custGeom>
          <a:solidFill>
            <a:schemeClr val="bg1"/>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Filter 2: Select your desired property on the map</a:t>
            </a:r>
            <a:endParaRPr sz="1400" b="0" i="0" u="none" strike="noStrike" cap="none">
              <a:solidFill>
                <a:schemeClr val="dk1"/>
              </a:solidFill>
              <a:latin typeface="Arial"/>
              <a:ea typeface="Arial"/>
              <a:cs typeface="Arial"/>
              <a:sym typeface="Arial"/>
            </a:endParaRPr>
          </a:p>
        </p:txBody>
      </p:sp>
      <p:sp>
        <p:nvSpPr>
          <p:cNvPr id="173" name="Google Shape;173;p29"/>
          <p:cNvSpPr/>
          <p:nvPr/>
        </p:nvSpPr>
        <p:spPr>
          <a:xfrm>
            <a:off x="55880" y="2376432"/>
            <a:ext cx="2421132" cy="64622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19976" y="53639"/>
                </a:moveTo>
                <a:lnTo>
                  <a:pt x="126770" y="-29383"/>
                </a:lnTo>
                <a:lnTo>
                  <a:pt x="128668" y="-51377"/>
                </a:lnTo>
              </a:path>
            </a:pathLst>
          </a:custGeom>
          <a:solidFill>
            <a:srgbClr val="FFFFFF"/>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Filter 1: Filter out properties that meet your requirements</a:t>
            </a:r>
            <a:endParaRPr/>
          </a:p>
        </p:txBody>
      </p:sp>
      <p:sp>
        <p:nvSpPr>
          <p:cNvPr id="174" name="Google Shape;174;p29"/>
          <p:cNvSpPr/>
          <p:nvPr/>
        </p:nvSpPr>
        <p:spPr>
          <a:xfrm>
            <a:off x="9544279" y="4957525"/>
            <a:ext cx="2534920" cy="99568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36" y="46378"/>
                </a:moveTo>
                <a:lnTo>
                  <a:pt x="-135698" y="-13164"/>
                </a:lnTo>
              </a:path>
            </a:pathLst>
          </a:custGeom>
          <a:solidFill>
            <a:schemeClr val="bg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Filter 3: Select or multiselect the date on the calendar to get the total price of your stay</a:t>
            </a:r>
            <a:endParaRPr/>
          </a:p>
        </p:txBody>
      </p:sp>
      <p:sp>
        <p:nvSpPr>
          <p:cNvPr id="175" name="Google Shape;175;p29"/>
          <p:cNvSpPr/>
          <p:nvPr/>
        </p:nvSpPr>
        <p:spPr>
          <a:xfrm>
            <a:off x="9544279" y="4289556"/>
            <a:ext cx="2534920" cy="44654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36" y="46378"/>
                </a:moveTo>
                <a:lnTo>
                  <a:pt x="-99628" y="30671"/>
                </a:lnTo>
              </a:path>
            </a:pathLst>
          </a:custGeom>
          <a:solidFill>
            <a:schemeClr val="bg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Filter 4: Change the month</a:t>
            </a:r>
            <a:endParaRPr/>
          </a:p>
        </p:txBody>
      </p:sp>
      <p:sp>
        <p:nvSpPr>
          <p:cNvPr id="176" name="Google Shape;176;p29"/>
          <p:cNvSpPr/>
          <p:nvPr/>
        </p:nvSpPr>
        <p:spPr>
          <a:xfrm>
            <a:off x="49759" y="5230904"/>
            <a:ext cx="2534920" cy="72230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19374" y="59881"/>
                </a:moveTo>
                <a:lnTo>
                  <a:pt x="211555" y="-8647"/>
                </a:lnTo>
              </a:path>
            </a:pathLst>
          </a:custGeom>
          <a:solidFill>
            <a:srgbClr val="FFFFFF"/>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If the color is blue, it means it is available on this day, otherwise, it is unavailable</a:t>
            </a:r>
            <a:endParaRPr/>
          </a:p>
        </p:txBody>
      </p:sp>
      <p:sp>
        <p:nvSpPr>
          <p:cNvPr id="177" name="Google Shape;177;p29"/>
          <p:cNvSpPr/>
          <p:nvPr/>
        </p:nvSpPr>
        <p:spPr>
          <a:xfrm>
            <a:off x="9544279" y="2454565"/>
            <a:ext cx="2534920" cy="72230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36" y="46378"/>
                </a:moveTo>
                <a:lnTo>
                  <a:pt x="-101551" y="63934"/>
                </a:lnTo>
              </a:path>
            </a:pathLst>
          </a:custGeom>
          <a:solidFill>
            <a:schemeClr val="bg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The dash reference line shows the average price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t>Yelp Recommendation</a:t>
            </a:r>
            <a:endParaRPr/>
          </a:p>
        </p:txBody>
      </p:sp>
      <p:pic>
        <p:nvPicPr>
          <p:cNvPr id="183" name="Google Shape;183;p30" descr="Map&#10;&#10;Description automatically generated"/>
          <p:cNvPicPr preferRelativeResize="0"/>
          <p:nvPr/>
        </p:nvPicPr>
        <p:blipFill rotWithShape="1">
          <a:blip r:embed="rId3">
            <a:alphaModFix/>
          </a:blip>
          <a:srcRect/>
          <a:stretch/>
        </p:blipFill>
        <p:spPr>
          <a:xfrm>
            <a:off x="325120" y="1173479"/>
            <a:ext cx="10206709" cy="5341887"/>
          </a:xfrm>
          <a:prstGeom prst="rect">
            <a:avLst/>
          </a:prstGeom>
          <a:noFill/>
          <a:ln>
            <a:noFill/>
          </a:ln>
        </p:spPr>
      </p:pic>
      <p:sp>
        <p:nvSpPr>
          <p:cNvPr id="184" name="Google Shape;184;p30"/>
          <p:cNvSpPr/>
          <p:nvPr/>
        </p:nvSpPr>
        <p:spPr>
          <a:xfrm>
            <a:off x="325120" y="2409956"/>
            <a:ext cx="2534920" cy="62788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6788" y="394"/>
                </a:moveTo>
                <a:lnTo>
                  <a:pt x="26624" y="-154639"/>
                </a:lnTo>
              </a:path>
            </a:pathLst>
          </a:custGeom>
          <a:no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Click and see more fun places on the yelp website</a:t>
            </a:r>
            <a:endParaRPr sz="1400" b="0" i="0" u="none" strike="noStrike" cap="none">
              <a:solidFill>
                <a:schemeClr val="dk1"/>
              </a:solidFill>
              <a:latin typeface="Arial"/>
              <a:ea typeface="Arial"/>
              <a:cs typeface="Arial"/>
              <a:sym typeface="Arial"/>
            </a:endParaRPr>
          </a:p>
        </p:txBody>
      </p:sp>
      <p:sp>
        <p:nvSpPr>
          <p:cNvPr id="185" name="Google Shape;185;p30"/>
          <p:cNvSpPr/>
          <p:nvPr/>
        </p:nvSpPr>
        <p:spPr>
          <a:xfrm>
            <a:off x="9508719" y="2761998"/>
            <a:ext cx="2534920" cy="101904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36" y="65598"/>
                </a:moveTo>
                <a:lnTo>
                  <a:pt x="-13775" y="-141478"/>
                </a:lnTo>
              </a:path>
            </a:pathLst>
          </a:custGeom>
          <a:no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Filter 4: type in what you want to do and see where it locates (café, sushi, etc.)</a:t>
            </a:r>
            <a:endParaRPr/>
          </a:p>
        </p:txBody>
      </p:sp>
      <p:sp>
        <p:nvSpPr>
          <p:cNvPr id="186" name="Google Shape;186;p30"/>
          <p:cNvSpPr/>
          <p:nvPr/>
        </p:nvSpPr>
        <p:spPr>
          <a:xfrm>
            <a:off x="355600" y="3740916"/>
            <a:ext cx="2534920" cy="101904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19855" y="51839"/>
                </a:moveTo>
                <a:lnTo>
                  <a:pt x="238008" y="-250950"/>
                </a:lnTo>
              </a:path>
            </a:pathLst>
          </a:custGeom>
          <a:no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Filter 1,2,3: Choose the star rating for the place, its neighborhood and what type of restaurant it is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1" descr="Map, scatter chart&#10;&#10;Description automatically generated"/>
          <p:cNvPicPr preferRelativeResize="0"/>
          <p:nvPr/>
        </p:nvPicPr>
        <p:blipFill rotWithShape="1">
          <a:blip r:embed="rId3">
            <a:alphaModFix/>
          </a:blip>
          <a:srcRect/>
          <a:stretch/>
        </p:blipFill>
        <p:spPr>
          <a:xfrm>
            <a:off x="355601" y="1127091"/>
            <a:ext cx="10236199" cy="5357321"/>
          </a:xfrm>
          <a:prstGeom prst="rect">
            <a:avLst/>
          </a:prstGeom>
          <a:noFill/>
          <a:ln>
            <a:noFill/>
          </a:ln>
        </p:spPr>
      </p:pic>
      <p:sp>
        <p:nvSpPr>
          <p:cNvPr id="192" name="Google Shape;192;p31"/>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t>Discover Nearby</a:t>
            </a:r>
            <a:endParaRPr/>
          </a:p>
        </p:txBody>
      </p:sp>
      <p:sp>
        <p:nvSpPr>
          <p:cNvPr id="193" name="Google Shape;193;p31"/>
          <p:cNvSpPr/>
          <p:nvPr/>
        </p:nvSpPr>
        <p:spPr>
          <a:xfrm>
            <a:off x="6243320" y="1581916"/>
            <a:ext cx="2534920" cy="124256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8872" y="394"/>
                </a:moveTo>
                <a:lnTo>
                  <a:pt x="68708" y="-15137"/>
                </a:lnTo>
              </a:path>
            </a:pathLst>
          </a:cu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From calculated field WINDOW_COUNT(COUNT([Name]))-1, showing the total number of properties around the target.</a:t>
            </a:r>
            <a:endParaRPr/>
          </a:p>
        </p:txBody>
      </p:sp>
      <p:sp>
        <p:nvSpPr>
          <p:cNvPr id="194" name="Google Shape;194;p31"/>
          <p:cNvSpPr/>
          <p:nvPr/>
        </p:nvSpPr>
        <p:spPr>
          <a:xfrm>
            <a:off x="8778240" y="3974596"/>
            <a:ext cx="2534920" cy="189128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4444" y="812"/>
                </a:moveTo>
                <a:lnTo>
                  <a:pt x="1135" y="-161461"/>
                </a:lnTo>
              </a:path>
            </a:pathLst>
          </a:custGeom>
          <a:solidFill>
            <a:srgbClr val="FFFFFF"/>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Parameter 1: By typing in the property name, the property will be selected as your target and then the system will count the distance from other properties to it. You can also menu select the property as your target on the map.</a:t>
            </a:r>
            <a:endParaRPr/>
          </a:p>
        </p:txBody>
      </p:sp>
      <p:sp>
        <p:nvSpPr>
          <p:cNvPr id="195" name="Google Shape;195;p31"/>
          <p:cNvSpPr/>
          <p:nvPr/>
        </p:nvSpPr>
        <p:spPr>
          <a:xfrm>
            <a:off x="355600" y="2729996"/>
            <a:ext cx="2534920" cy="58216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6708" y="1589"/>
                </a:moveTo>
                <a:lnTo>
                  <a:pt x="70393" y="-266503"/>
                </a:lnTo>
              </a:path>
            </a:pathLst>
          </a:custGeom>
          <a:solidFill>
            <a:srgbClr val="FFFFFF"/>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The title will change as Distance changes</a:t>
            </a:r>
            <a:endParaRPr/>
          </a:p>
        </p:txBody>
      </p:sp>
      <p:sp>
        <p:nvSpPr>
          <p:cNvPr id="196" name="Google Shape;196;p31"/>
          <p:cNvSpPr/>
          <p:nvPr/>
        </p:nvSpPr>
        <p:spPr>
          <a:xfrm>
            <a:off x="9707879" y="1987041"/>
            <a:ext cx="2387451" cy="99491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4444" y="812"/>
                </a:moveTo>
                <a:lnTo>
                  <a:pt x="7628" y="-75905"/>
                </a:lnTo>
              </a:path>
            </a:pathLst>
          </a:custGeom>
          <a:solidFill>
            <a:srgbClr val="FFFFFF"/>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Parameter 1: The map will automatically show all the properties within the desired distance.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i="0" u="none" strike="noStrike">
                <a:solidFill>
                  <a:srgbClr val="000000"/>
                </a:solidFill>
                <a:latin typeface="Quattrocento Sans"/>
                <a:ea typeface="Quattrocento Sans"/>
                <a:cs typeface="Quattrocento Sans"/>
                <a:sym typeface="Quattrocento Sans"/>
              </a:rPr>
              <a:t>Insights &amp; Self Evaluation</a:t>
            </a:r>
            <a:endParaRPr/>
          </a:p>
        </p:txBody>
      </p:sp>
      <p:sp>
        <p:nvSpPr>
          <p:cNvPr id="202" name="Google Shape;202;p32"/>
          <p:cNvSpPr txBox="1">
            <a:spLocks noGrp="1"/>
          </p:cNvSpPr>
          <p:nvPr>
            <p:ph type="body" idx="1"/>
          </p:nvPr>
        </p:nvSpPr>
        <p:spPr>
          <a:xfrm>
            <a:off x="640080" y="3392717"/>
            <a:ext cx="10515600" cy="1746161"/>
          </a:xfrm>
          <a:prstGeom prst="rect">
            <a:avLst/>
          </a:prstGeom>
          <a:noFill/>
          <a:ln>
            <a:noFill/>
          </a:ln>
        </p:spPr>
        <p:txBody>
          <a:bodyPr spcFirstLastPara="1" wrap="square" lIns="91425" tIns="45700" rIns="91425" bIns="45700" anchor="t" anchorCtr="0">
            <a:normAutofit/>
          </a:bodyPr>
          <a:lstStyle/>
          <a:p>
            <a:pPr marL="114300" lvl="0" indent="0" algn="l" rtl="0">
              <a:lnSpc>
                <a:spcPct val="110000"/>
              </a:lnSpc>
              <a:spcBef>
                <a:spcPts val="0"/>
              </a:spcBef>
              <a:spcAft>
                <a:spcPts val="0"/>
              </a:spcAft>
              <a:buSzPts val="1800"/>
              <a:buNone/>
            </a:pPr>
            <a:r>
              <a:rPr lang="en-US" sz="1800" b="1" i="0" u="none" strike="noStrike">
                <a:solidFill>
                  <a:srgbClr val="595959"/>
                </a:solidFill>
                <a:latin typeface="Lato"/>
                <a:ea typeface="Lato"/>
                <a:cs typeface="Lato"/>
                <a:sym typeface="Lato"/>
              </a:rPr>
              <a:t>Future Improvements:</a:t>
            </a:r>
            <a:endParaRPr sz="1800" b="0" i="0" u="none" strike="noStrike">
              <a:solidFill>
                <a:srgbClr val="595959"/>
              </a:solidFill>
              <a:latin typeface="Lato"/>
              <a:ea typeface="Lato"/>
              <a:cs typeface="Lato"/>
              <a:sym typeface="Lato"/>
            </a:endParaRPr>
          </a:p>
          <a:p>
            <a:pPr marL="457200" lvl="0" indent="-342900" algn="l" rtl="0">
              <a:lnSpc>
                <a:spcPct val="110000"/>
              </a:lnSpc>
              <a:spcBef>
                <a:spcPts val="0"/>
              </a:spcBef>
              <a:spcAft>
                <a:spcPts val="0"/>
              </a:spcAft>
              <a:buSzPts val="1800"/>
              <a:buFont typeface="Arial"/>
              <a:buChar char="•"/>
            </a:pPr>
            <a:r>
              <a:rPr lang="en-US" sz="1400" b="0" i="0" u="none" strike="noStrike">
                <a:solidFill>
                  <a:srgbClr val="595959"/>
                </a:solidFill>
                <a:latin typeface="Lato"/>
                <a:ea typeface="Lato"/>
                <a:cs typeface="Lato"/>
                <a:sym typeface="Lato"/>
              </a:rPr>
              <a:t>In the future we could increase the size of the dataset and have more time in the calendar. We could do this by implementing a </a:t>
            </a:r>
            <a:r>
              <a:rPr lang="en-US" sz="1400" b="1" i="0" u="none" strike="noStrike">
                <a:solidFill>
                  <a:srgbClr val="595959"/>
                </a:solidFill>
                <a:latin typeface="Lato"/>
                <a:ea typeface="Lato"/>
                <a:cs typeface="Lato"/>
                <a:sym typeface="Lato"/>
              </a:rPr>
              <a:t>cloud-based storage</a:t>
            </a:r>
            <a:r>
              <a:rPr lang="en-US" sz="1400" b="0" i="0" u="none" strike="noStrike">
                <a:solidFill>
                  <a:srgbClr val="595959"/>
                </a:solidFill>
                <a:latin typeface="Lato"/>
                <a:ea typeface="Lato"/>
                <a:cs typeface="Lato"/>
                <a:sym typeface="Lato"/>
              </a:rPr>
              <a:t>, but we wouldn't want it to get too huge and lose functionality of the dashboards</a:t>
            </a:r>
            <a:endParaRPr/>
          </a:p>
          <a:p>
            <a:pPr marL="457200" lvl="0" indent="-342900" algn="l" rtl="0">
              <a:lnSpc>
                <a:spcPct val="110000"/>
              </a:lnSpc>
              <a:spcBef>
                <a:spcPts val="0"/>
              </a:spcBef>
              <a:spcAft>
                <a:spcPts val="1200"/>
              </a:spcAft>
              <a:buSzPts val="1800"/>
              <a:buFont typeface="Arial"/>
              <a:buChar char="•"/>
            </a:pPr>
            <a:r>
              <a:rPr lang="en-US" sz="1400" b="0" i="0" u="none" strike="noStrike">
                <a:solidFill>
                  <a:srgbClr val="595959"/>
                </a:solidFill>
                <a:latin typeface="Lato"/>
                <a:ea typeface="Lato"/>
                <a:cs typeface="Lato"/>
                <a:sym typeface="Lato"/>
              </a:rPr>
              <a:t>We could implement similar dashboards for other cities however we believe that adding more cities to this dashboard would create problems due to the size of the data and distract from the great city of Montreal</a:t>
            </a:r>
            <a:endParaRPr sz="1800" b="1" i="0" u="none" strike="noStrike">
              <a:solidFill>
                <a:srgbClr val="595959"/>
              </a:solidFill>
              <a:latin typeface="Lato"/>
              <a:ea typeface="Lato"/>
              <a:cs typeface="Lato"/>
              <a:sym typeface="Lato"/>
            </a:endParaRPr>
          </a:p>
        </p:txBody>
      </p:sp>
      <p:sp>
        <p:nvSpPr>
          <p:cNvPr id="203" name="Google Shape;203;p32"/>
          <p:cNvSpPr txBox="1"/>
          <p:nvPr/>
        </p:nvSpPr>
        <p:spPr>
          <a:xfrm>
            <a:off x="756920" y="4718775"/>
            <a:ext cx="10515600" cy="16619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95959"/>
                </a:solidFill>
                <a:latin typeface="Lato"/>
                <a:ea typeface="Lato"/>
                <a:cs typeface="Lato"/>
                <a:sym typeface="Lato"/>
              </a:rPr>
              <a:t>Self Evaluation:</a:t>
            </a:r>
            <a:endParaRPr sz="1800" b="0" i="0" u="none" strike="noStrike" cap="none">
              <a:solidFill>
                <a:srgbClr val="000000"/>
              </a:solidFill>
              <a:latin typeface="Arial"/>
              <a:ea typeface="Arial"/>
              <a:cs typeface="Arial"/>
              <a:sym typeface="Arial"/>
            </a:endParaRPr>
          </a:p>
          <a:p>
            <a:pPr marL="285750" marR="0" lvl="2"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595959"/>
                </a:solidFill>
                <a:latin typeface="Lato"/>
                <a:ea typeface="Lato"/>
                <a:cs typeface="Lato"/>
                <a:sym typeface="Lato"/>
              </a:rPr>
              <a:t>We learned a lot as we were able to implement features such as our distance parameter to select close listings to selected listings and the calendar selection to select potential dates for stays and see price with fees included</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595959"/>
                </a:solidFill>
                <a:latin typeface="Lato"/>
                <a:ea typeface="Lato"/>
                <a:cs typeface="Lato"/>
                <a:sym typeface="Lato"/>
              </a:rPr>
              <a:t>We were able to implement our Viz as we hoped, giving users access to increased info before booking their stay</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595959"/>
                </a:solidFill>
                <a:latin typeface="Lato"/>
                <a:ea typeface="Lato"/>
                <a:cs typeface="Lato"/>
                <a:sym typeface="Lato"/>
              </a:rPr>
              <a:t>Time will tell if our Viz revolutionizes the way users select their Airbnb and plan their travel to Montreal</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595959"/>
                </a:solidFill>
                <a:latin typeface="Lato"/>
                <a:ea typeface="Lato"/>
                <a:cs typeface="Lato"/>
                <a:sym typeface="Lato"/>
              </a:rPr>
              <a:t>We think our Viz works Very Well!!</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595959"/>
                </a:solidFill>
                <a:latin typeface="Lato"/>
                <a:ea typeface="Lato"/>
                <a:cs typeface="Lato"/>
                <a:sym typeface="Lato"/>
              </a:rPr>
              <a:t>We learned that we all have a burning love for the country of Canada and the city of Montreal!</a:t>
            </a:r>
            <a:endParaRPr/>
          </a:p>
        </p:txBody>
      </p:sp>
      <p:sp>
        <p:nvSpPr>
          <p:cNvPr id="204" name="Google Shape;204;p32"/>
          <p:cNvSpPr txBox="1"/>
          <p:nvPr/>
        </p:nvSpPr>
        <p:spPr>
          <a:xfrm>
            <a:off x="756920" y="1017224"/>
            <a:ext cx="10454640" cy="2457361"/>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1000"/>
              </a:spcBef>
              <a:spcAft>
                <a:spcPts val="0"/>
              </a:spcAft>
              <a:buClr>
                <a:schemeClr val="dk1"/>
              </a:buClr>
              <a:buSzPts val="1800"/>
              <a:buFont typeface="Arial"/>
              <a:buNone/>
            </a:pPr>
            <a:r>
              <a:rPr lang="en-US" sz="1800" b="1" i="0" u="none" strike="noStrike" cap="none">
                <a:solidFill>
                  <a:srgbClr val="595959"/>
                </a:solidFill>
                <a:latin typeface="Lato"/>
                <a:ea typeface="Lato"/>
                <a:cs typeface="Lato"/>
                <a:sym typeface="Lato"/>
              </a:rPr>
              <a:t>Insights: </a:t>
            </a:r>
            <a:endParaRPr/>
          </a:p>
          <a:p>
            <a:pPr marL="342900" marR="0" lvl="0" indent="-342900" algn="l" rtl="0">
              <a:lnSpc>
                <a:spcPct val="10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Downtown Montreal tends to have more Airbnb and fun places, and they are closer to each other. The ratings for both are higher than those in the peripheral area. The price for Airbnb is also higher in the core area. </a:t>
            </a:r>
            <a:endParaRPr/>
          </a:p>
          <a:p>
            <a:pPr marL="342900" marR="0" lvl="0" indent="-342900" algn="l" rtl="0">
              <a:lnSpc>
                <a:spcPct val="10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Superhosts have higher score ratings than non-superhosts. Their properties prices are also higher if it is entire apartment unit or private room unit.</a:t>
            </a:r>
            <a:endParaRPr/>
          </a:p>
          <a:p>
            <a:pPr marL="342900" marR="0" lvl="0" indent="-342900" algn="l" rtl="0">
              <a:lnSpc>
                <a:spcPct val="10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Superhosts tend to reply faster and have a higher chance of accepting the stay request. They also have a larger number of listings.</a:t>
            </a:r>
            <a:endParaRPr/>
          </a:p>
          <a:p>
            <a:pPr marL="342900" marR="0" lvl="0" indent="-342900" algn="l" rtl="0">
              <a:lnSpc>
                <a:spcPct val="10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Hosts are more likely to join Airbnb platform during the summer, and 2015-2017 is a peak of joining.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14" descr="27 Best Montreal Attractions and Landmarks to Discover All Year"/>
          <p:cNvPicPr preferRelativeResize="0"/>
          <p:nvPr/>
        </p:nvPicPr>
        <p:blipFill rotWithShape="1">
          <a:blip r:embed="rId3">
            <a:alphaModFix amt="35000"/>
          </a:blip>
          <a:srcRect l="-81" t="19956" b="4977"/>
          <a:stretch/>
        </p:blipFill>
        <p:spPr>
          <a:xfrm>
            <a:off x="-9833" y="0"/>
            <a:ext cx="12201833" cy="6858000"/>
          </a:xfrm>
          <a:prstGeom prst="rect">
            <a:avLst/>
          </a:prstGeom>
          <a:noFill/>
          <a:ln>
            <a:noFill/>
          </a:ln>
        </p:spPr>
      </p:pic>
      <p:sp>
        <p:nvSpPr>
          <p:cNvPr id="210" name="Google Shape;210;p14"/>
          <p:cNvSpPr txBox="1">
            <a:spLocks noGrp="1"/>
          </p:cNvSpPr>
          <p:nvPr>
            <p:ph type="title" idx="4294967295"/>
          </p:nvPr>
        </p:nvSpPr>
        <p:spPr>
          <a:xfrm>
            <a:off x="1715933" y="3009900"/>
            <a:ext cx="8750300" cy="838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88888"/>
              <a:buFont typeface="Quattrocento Sans"/>
              <a:buNone/>
            </a:pPr>
            <a:r>
              <a:rPr lang="en-US" sz="4000" b="1">
                <a:solidFill>
                  <a:srgbClr val="FF0000"/>
                </a:solidFill>
                <a:latin typeface="Quattrocento Sans"/>
                <a:ea typeface="Quattrocento Sans"/>
                <a:cs typeface="Quattrocento Sans"/>
                <a:sym typeface="Quattrocento Sans"/>
              </a:rPr>
              <a:t>Thank you for your </a:t>
            </a:r>
            <a:r>
              <a:rPr lang="en-US" sz="4000" b="1">
                <a:solidFill>
                  <a:srgbClr val="FF0000"/>
                </a:solidFill>
              </a:rPr>
              <a:t>listening!</a:t>
            </a:r>
            <a:br>
              <a:rPr lang="en-US" sz="4000" b="1">
                <a:solidFill>
                  <a:srgbClr val="FF0000"/>
                </a:solidFill>
              </a:rPr>
            </a:br>
            <a:r>
              <a:rPr lang="en-US" sz="4000" b="1">
                <a:solidFill>
                  <a:srgbClr val="FF0000"/>
                </a:solidFill>
                <a:latin typeface="Quattrocento Sans"/>
                <a:ea typeface="Quattrocento Sans"/>
                <a:cs typeface="Quattrocento Sans"/>
                <a:sym typeface="Quattrocento Sans"/>
              </a:rPr>
              <a:t>Questions</a:t>
            </a:r>
            <a:r>
              <a:rPr lang="en-US" sz="4000" b="1">
                <a:solidFill>
                  <a:srgbClr val="FF0000"/>
                </a:solidFill>
              </a:rPr>
              <a:t>?</a:t>
            </a:r>
            <a:endParaRPr sz="40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g18133b34d18_7_21"/>
          <p:cNvSpPr txBox="1">
            <a:spLocks noGrp="1"/>
          </p:cNvSpPr>
          <p:nvPr>
            <p:ph type="title"/>
          </p:nvPr>
        </p:nvSpPr>
        <p:spPr>
          <a:xfrm>
            <a:off x="203200" y="261571"/>
            <a:ext cx="87504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Quattrocento Sans"/>
              <a:buNone/>
            </a:pPr>
            <a:r>
              <a:rPr lang="en-US" b="1"/>
              <a:t>Background &amp; Motivation</a:t>
            </a:r>
            <a:endParaRPr/>
          </a:p>
        </p:txBody>
      </p:sp>
      <p:sp>
        <p:nvSpPr>
          <p:cNvPr id="64" name="Google Shape;64;g18133b34d18_7_21"/>
          <p:cNvSpPr/>
          <p:nvPr/>
        </p:nvSpPr>
        <p:spPr>
          <a:xfrm>
            <a:off x="649584" y="1748800"/>
            <a:ext cx="2793900" cy="885900"/>
          </a:xfrm>
          <a:prstGeom prst="rect">
            <a:avLst/>
          </a:prstGeom>
          <a:solidFill>
            <a:srgbClr val="F5C7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Lato"/>
                <a:ea typeface="Lato"/>
                <a:cs typeface="Lato"/>
                <a:sym typeface="Lato"/>
              </a:rPr>
              <a:t>Airbnb has about 20% market share of the entire vacation rental market</a:t>
            </a:r>
            <a:endParaRPr sz="1600" b="0" i="0" u="none" strike="noStrike" cap="none">
              <a:solidFill>
                <a:schemeClr val="dk1"/>
              </a:solidFill>
              <a:latin typeface="Lato"/>
              <a:ea typeface="Lato"/>
              <a:cs typeface="Lato"/>
              <a:sym typeface="Lato"/>
            </a:endParaRPr>
          </a:p>
        </p:txBody>
      </p:sp>
      <p:sp>
        <p:nvSpPr>
          <p:cNvPr id="65" name="Google Shape;65;g18133b34d18_7_21"/>
          <p:cNvSpPr/>
          <p:nvPr/>
        </p:nvSpPr>
        <p:spPr>
          <a:xfrm>
            <a:off x="649584" y="4882352"/>
            <a:ext cx="2793900" cy="885900"/>
          </a:xfrm>
          <a:prstGeom prst="rect">
            <a:avLst/>
          </a:prstGeom>
          <a:solidFill>
            <a:srgbClr val="F5C7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Lato"/>
                <a:ea typeface="Lato"/>
                <a:cs typeface="Lato"/>
                <a:sym typeface="Lato"/>
              </a:rPr>
              <a:t>More than 2M people stay in an Airbnb every night</a:t>
            </a:r>
            <a:endParaRPr sz="1600" b="0" i="0" u="none" strike="noStrike" cap="none">
              <a:solidFill>
                <a:schemeClr val="dk1"/>
              </a:solidFill>
              <a:latin typeface="Lato"/>
              <a:ea typeface="Lato"/>
              <a:cs typeface="Lato"/>
              <a:sym typeface="Lato"/>
            </a:endParaRPr>
          </a:p>
        </p:txBody>
      </p:sp>
      <p:sp>
        <p:nvSpPr>
          <p:cNvPr id="66" name="Google Shape;66;g18133b34d18_7_21"/>
          <p:cNvSpPr/>
          <p:nvPr/>
        </p:nvSpPr>
        <p:spPr>
          <a:xfrm>
            <a:off x="649584" y="3146626"/>
            <a:ext cx="2793900" cy="1223800"/>
          </a:xfrm>
          <a:prstGeom prst="rect">
            <a:avLst/>
          </a:prstGeom>
          <a:solidFill>
            <a:srgbClr val="F5C7C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en-US" sz="1600" b="0" i="0" u="none" strike="noStrike" cap="none">
                <a:solidFill>
                  <a:schemeClr val="dk1"/>
                </a:solidFill>
                <a:latin typeface="Lato"/>
                <a:ea typeface="Lato"/>
                <a:cs typeface="Lato"/>
                <a:sym typeface="Lato"/>
              </a:rPr>
              <a:t>60% of Travelers Prefer Airbnb Over Comparable Hotels When Going on Vacation</a:t>
            </a:r>
            <a:endParaRPr/>
          </a:p>
        </p:txBody>
      </p:sp>
      <p:sp>
        <p:nvSpPr>
          <p:cNvPr id="67" name="Google Shape;67;g18133b34d18_7_21"/>
          <p:cNvSpPr/>
          <p:nvPr/>
        </p:nvSpPr>
        <p:spPr>
          <a:xfrm>
            <a:off x="4711784" y="1748800"/>
            <a:ext cx="2793900" cy="885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en-US" sz="1600" b="0" i="0" u="none" strike="noStrike" cap="none">
                <a:solidFill>
                  <a:schemeClr val="dk1"/>
                </a:solidFill>
                <a:highlight>
                  <a:srgbClr val="EFEFEF"/>
                </a:highlight>
                <a:latin typeface="Lato"/>
                <a:ea typeface="Lato"/>
                <a:cs typeface="Lato"/>
                <a:sym typeface="Lato"/>
              </a:rPr>
              <a:t>Abundant Airbnb property &amp; host data, and yelp data</a:t>
            </a:r>
            <a:endParaRPr sz="1600" b="0" i="0" u="none" strike="noStrike" cap="none">
              <a:solidFill>
                <a:schemeClr val="dk1"/>
              </a:solidFill>
              <a:highlight>
                <a:srgbClr val="EFEFEF"/>
              </a:highlight>
              <a:latin typeface="Lato"/>
              <a:ea typeface="Lato"/>
              <a:cs typeface="Lato"/>
              <a:sym typeface="Lato"/>
            </a:endParaRPr>
          </a:p>
        </p:txBody>
      </p:sp>
      <p:sp>
        <p:nvSpPr>
          <p:cNvPr id="68" name="Google Shape;68;g18133b34d18_7_21"/>
          <p:cNvSpPr/>
          <p:nvPr/>
        </p:nvSpPr>
        <p:spPr>
          <a:xfrm rot="5400000">
            <a:off x="3595395" y="3634526"/>
            <a:ext cx="1227900" cy="243900"/>
          </a:xfrm>
          <a:prstGeom prst="triangle">
            <a:avLst>
              <a:gd name="adj"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 name="Google Shape;69;g18133b34d18_7_21"/>
          <p:cNvSpPr/>
          <p:nvPr/>
        </p:nvSpPr>
        <p:spPr>
          <a:xfrm rot="-5400000">
            <a:off x="7642954" y="3634526"/>
            <a:ext cx="1227900" cy="243900"/>
          </a:xfrm>
          <a:prstGeom prst="triangle">
            <a:avLst>
              <a:gd name="adj"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 name="Google Shape;70;g18133b34d18_7_21"/>
          <p:cNvSpPr/>
          <p:nvPr/>
        </p:nvSpPr>
        <p:spPr>
          <a:xfrm>
            <a:off x="4711784" y="3142525"/>
            <a:ext cx="2793900" cy="122379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en-US" sz="1600" b="0" i="0" u="none" strike="noStrike" cap="none">
                <a:solidFill>
                  <a:schemeClr val="dk1"/>
                </a:solidFill>
                <a:latin typeface="Lato"/>
                <a:ea typeface="Lato"/>
                <a:cs typeface="Lato"/>
                <a:sym typeface="Lato"/>
              </a:rPr>
              <a:t>Create a better experience of </a:t>
            </a:r>
            <a:r>
              <a:rPr lang="en-US" sz="1600" b="1" i="0" u="none" strike="noStrike" cap="none">
                <a:solidFill>
                  <a:schemeClr val="dk1"/>
                </a:solidFill>
                <a:latin typeface="Lato"/>
                <a:ea typeface="Lato"/>
                <a:cs typeface="Lato"/>
                <a:sym typeface="Lato"/>
              </a:rPr>
              <a:t>choosing Airbnb </a:t>
            </a:r>
            <a:r>
              <a:rPr lang="en-US" sz="1600" b="0" i="0" u="none" strike="noStrike" cap="none">
                <a:solidFill>
                  <a:schemeClr val="dk1"/>
                </a:solidFill>
                <a:latin typeface="Lato"/>
                <a:ea typeface="Lato"/>
                <a:cs typeface="Lato"/>
                <a:sym typeface="Lato"/>
              </a:rPr>
              <a:t>and </a:t>
            </a:r>
            <a:r>
              <a:rPr lang="en-US" sz="1600" b="1" i="0" u="none" strike="noStrike" cap="none">
                <a:solidFill>
                  <a:schemeClr val="dk1"/>
                </a:solidFill>
                <a:latin typeface="Lato"/>
                <a:ea typeface="Lato"/>
                <a:cs typeface="Lato"/>
                <a:sym typeface="Lato"/>
              </a:rPr>
              <a:t>picking fun places </a:t>
            </a:r>
            <a:r>
              <a:rPr lang="en-US" sz="1600" b="0" i="0" u="none" strike="noStrike" cap="none">
                <a:solidFill>
                  <a:schemeClr val="dk1"/>
                </a:solidFill>
                <a:latin typeface="Lato"/>
                <a:ea typeface="Lato"/>
                <a:cs typeface="Lato"/>
                <a:sym typeface="Lato"/>
              </a:rPr>
              <a:t>around your stay at the same time</a:t>
            </a:r>
            <a:endParaRPr sz="1600" b="0" i="0" u="none" strike="noStrike" cap="none">
              <a:solidFill>
                <a:schemeClr val="dk1"/>
              </a:solidFill>
              <a:latin typeface="Lato"/>
              <a:ea typeface="Lato"/>
              <a:cs typeface="Lato"/>
              <a:sym typeface="Lato"/>
            </a:endParaRPr>
          </a:p>
        </p:txBody>
      </p:sp>
      <p:sp>
        <p:nvSpPr>
          <p:cNvPr id="71" name="Google Shape;71;g18133b34d18_7_21"/>
          <p:cNvSpPr/>
          <p:nvPr/>
        </p:nvSpPr>
        <p:spPr>
          <a:xfrm>
            <a:off x="4711784" y="4882351"/>
            <a:ext cx="2793900" cy="88589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en-US" sz="1600" b="0" i="0" u="none" strike="noStrike" cap="none">
                <a:solidFill>
                  <a:schemeClr val="dk1"/>
                </a:solidFill>
                <a:latin typeface="Lato"/>
                <a:ea typeface="Lato"/>
                <a:cs typeface="Lato"/>
                <a:sym typeface="Lato"/>
              </a:rPr>
              <a:t>Benefit users from both platforms &amp; both companies</a:t>
            </a:r>
            <a:endParaRPr sz="1600" b="0" i="0" u="none" strike="noStrike" cap="none">
              <a:solidFill>
                <a:schemeClr val="dk1"/>
              </a:solidFill>
              <a:latin typeface="Lato"/>
              <a:ea typeface="Lato"/>
              <a:cs typeface="Lato"/>
              <a:sym typeface="Lato"/>
            </a:endParaRPr>
          </a:p>
        </p:txBody>
      </p:sp>
      <p:sp>
        <p:nvSpPr>
          <p:cNvPr id="72" name="Google Shape;72;g18133b34d18_7_21"/>
          <p:cNvSpPr/>
          <p:nvPr/>
        </p:nvSpPr>
        <p:spPr>
          <a:xfrm>
            <a:off x="8773985" y="1751401"/>
            <a:ext cx="2793900" cy="885900"/>
          </a:xfrm>
          <a:prstGeom prst="rect">
            <a:avLst/>
          </a:prstGeom>
          <a:solidFill>
            <a:srgbClr val="F5C7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Lato"/>
                <a:ea typeface="Lato"/>
                <a:cs typeface="Lato"/>
                <a:sym typeface="Lato"/>
              </a:rPr>
              <a:t>Yelp boasts an average of 92 million unique mobile users per month</a:t>
            </a:r>
            <a:endParaRPr sz="1600" b="0" i="0" u="none" strike="noStrike" cap="none">
              <a:solidFill>
                <a:schemeClr val="dk1"/>
              </a:solidFill>
              <a:latin typeface="Lato"/>
              <a:ea typeface="Lato"/>
              <a:cs typeface="Lato"/>
              <a:sym typeface="Lato"/>
            </a:endParaRPr>
          </a:p>
        </p:txBody>
      </p:sp>
      <p:sp>
        <p:nvSpPr>
          <p:cNvPr id="73" name="Google Shape;73;g18133b34d18_7_21"/>
          <p:cNvSpPr/>
          <p:nvPr/>
        </p:nvSpPr>
        <p:spPr>
          <a:xfrm>
            <a:off x="8773985" y="4884953"/>
            <a:ext cx="2793900" cy="885900"/>
          </a:xfrm>
          <a:prstGeom prst="rect">
            <a:avLst/>
          </a:prstGeom>
          <a:solidFill>
            <a:srgbClr val="F5C7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Lato"/>
                <a:ea typeface="Lato"/>
                <a:cs typeface="Lato"/>
                <a:sym typeface="Lato"/>
              </a:rPr>
              <a:t>45% of customers are likely to check Yelp reviews before visiting a business</a:t>
            </a:r>
            <a:endParaRPr sz="1600" b="0" i="0" u="none" strike="noStrike" cap="none">
              <a:solidFill>
                <a:schemeClr val="dk1"/>
              </a:solidFill>
              <a:latin typeface="Lato"/>
              <a:ea typeface="Lato"/>
              <a:cs typeface="Lato"/>
              <a:sym typeface="Lato"/>
            </a:endParaRPr>
          </a:p>
        </p:txBody>
      </p:sp>
      <p:sp>
        <p:nvSpPr>
          <p:cNvPr id="74" name="Google Shape;74;g18133b34d18_7_21"/>
          <p:cNvSpPr/>
          <p:nvPr/>
        </p:nvSpPr>
        <p:spPr>
          <a:xfrm>
            <a:off x="8773985" y="3142526"/>
            <a:ext cx="2793900" cy="1223800"/>
          </a:xfrm>
          <a:prstGeom prst="rect">
            <a:avLst/>
          </a:prstGeom>
          <a:solidFill>
            <a:srgbClr val="F5C7C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en-US" sz="1600" b="0" i="0" u="none" strike="noStrike" cap="none">
                <a:solidFill>
                  <a:schemeClr val="dk1"/>
                </a:solidFill>
                <a:latin typeface="Lato"/>
                <a:ea typeface="Lato"/>
                <a:cs typeface="Lato"/>
                <a:sym typeface="Lato"/>
              </a:rPr>
              <a:t>Yelp has more than 178 million unique visitors monthly across mobile, desktop and app platforms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8"/>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t>Problems &amp; Related Work &amp; Inspiration</a:t>
            </a:r>
            <a:endParaRPr/>
          </a:p>
        </p:txBody>
      </p:sp>
      <p:sp>
        <p:nvSpPr>
          <p:cNvPr id="80" name="Google Shape;80;p8"/>
          <p:cNvSpPr txBox="1">
            <a:spLocks noGrp="1"/>
          </p:cNvSpPr>
          <p:nvPr>
            <p:ph type="body" idx="1"/>
          </p:nvPr>
        </p:nvSpPr>
        <p:spPr>
          <a:xfrm>
            <a:off x="838200" y="4247534"/>
            <a:ext cx="10515600" cy="1431305"/>
          </a:xfrm>
          <a:prstGeom prst="rect">
            <a:avLst/>
          </a:prstGeom>
          <a:solidFill>
            <a:schemeClr val="lt1"/>
          </a:solidFill>
          <a:ln w="25400" cap="flat" cmpd="sng">
            <a:solidFill>
              <a:srgbClr val="F5C7C1"/>
            </a:solidFill>
            <a:prstDash val="solid"/>
            <a:round/>
            <a:headEnd type="none" w="sm" len="sm"/>
            <a:tailEnd type="none" w="sm" len="sm"/>
          </a:ln>
        </p:spPr>
        <p:txBody>
          <a:bodyPr spcFirstLastPara="1" wrap="square" lIns="91425" tIns="45700" rIns="91425" bIns="45700" anchor="t" anchorCtr="0">
            <a:normAutofit lnSpcReduction="10000"/>
          </a:bodyPr>
          <a:lstStyle/>
          <a:p>
            <a:pPr marL="114300" lvl="0" indent="0" algn="l" rtl="0">
              <a:lnSpc>
                <a:spcPct val="90000"/>
              </a:lnSpc>
              <a:spcBef>
                <a:spcPts val="1000"/>
              </a:spcBef>
              <a:spcAft>
                <a:spcPts val="0"/>
              </a:spcAft>
              <a:buSzPts val="1800"/>
              <a:buNone/>
            </a:pPr>
            <a:r>
              <a:rPr lang="en-US" sz="1600" b="0" i="0" u="none" strike="noStrike">
                <a:solidFill>
                  <a:srgbClr val="595959"/>
                </a:solidFill>
                <a:latin typeface="Lato"/>
                <a:ea typeface="Lato"/>
                <a:cs typeface="Lato"/>
                <a:sym typeface="Lato"/>
              </a:rPr>
              <a:t>Zayn traveled to Montreal several times. When he was staying in the city, he had a great time at Airbnb but missed out on some cool locations. Therefore, we wanted to create a dashboard that helps people </a:t>
            </a:r>
            <a:r>
              <a:rPr lang="en-US" sz="1600" b="1" i="0" u="none" strike="noStrike">
                <a:solidFill>
                  <a:srgbClr val="FF0000"/>
                </a:solidFill>
                <a:latin typeface="Lato"/>
                <a:ea typeface="Lato"/>
                <a:cs typeface="Lato"/>
                <a:sym typeface="Lato"/>
              </a:rPr>
              <a:t>plan their stays and maximize their fun </a:t>
            </a:r>
            <a:r>
              <a:rPr lang="en-US" sz="1600" b="0" i="0" u="none" strike="noStrike">
                <a:solidFill>
                  <a:srgbClr val="595959"/>
                </a:solidFill>
                <a:latin typeface="Lato"/>
                <a:ea typeface="Lato"/>
                <a:cs typeface="Lato"/>
                <a:sym typeface="Lato"/>
              </a:rPr>
              <a:t>in the city!  </a:t>
            </a:r>
            <a:endParaRPr/>
          </a:p>
          <a:p>
            <a:pPr marL="114300" lvl="0" indent="0" algn="l" rtl="0">
              <a:lnSpc>
                <a:spcPct val="90000"/>
              </a:lnSpc>
              <a:spcBef>
                <a:spcPts val="1000"/>
              </a:spcBef>
              <a:spcAft>
                <a:spcPts val="0"/>
              </a:spcAft>
              <a:buSzPts val="1800"/>
              <a:buNone/>
            </a:pPr>
            <a:r>
              <a:rPr lang="en-US" sz="1600" b="1" i="0" u="none" strike="noStrike">
                <a:solidFill>
                  <a:srgbClr val="595959"/>
                </a:solidFill>
                <a:latin typeface="Lato"/>
                <a:ea typeface="Lato"/>
                <a:cs typeface="Lato"/>
                <a:sym typeface="Lato"/>
              </a:rPr>
              <a:t>Could you select an Airbnb with more than just your location and price in mind? What can you do around your stay within your desired distance?</a:t>
            </a:r>
            <a:endParaRPr sz="1600" b="0" i="0" u="none" strike="noStrike">
              <a:solidFill>
                <a:srgbClr val="595959"/>
              </a:solidFill>
              <a:latin typeface="Lato"/>
              <a:ea typeface="Lato"/>
              <a:cs typeface="Lato"/>
              <a:sym typeface="Lato"/>
            </a:endParaRPr>
          </a:p>
        </p:txBody>
      </p:sp>
      <p:pic>
        <p:nvPicPr>
          <p:cNvPr id="81" name="Google Shape;81;p8"/>
          <p:cNvPicPr preferRelativeResize="0"/>
          <p:nvPr/>
        </p:nvPicPr>
        <p:blipFill rotWithShape="1">
          <a:blip r:embed="rId3">
            <a:alphaModFix/>
          </a:blip>
          <a:srcRect/>
          <a:stretch/>
        </p:blipFill>
        <p:spPr>
          <a:xfrm>
            <a:off x="6074486" y="1179161"/>
            <a:ext cx="5758028" cy="2675084"/>
          </a:xfrm>
          <a:prstGeom prst="rect">
            <a:avLst/>
          </a:prstGeom>
          <a:noFill/>
          <a:ln>
            <a:noFill/>
          </a:ln>
        </p:spPr>
      </p:pic>
      <p:pic>
        <p:nvPicPr>
          <p:cNvPr id="82" name="Google Shape;82;p8"/>
          <p:cNvPicPr preferRelativeResize="0"/>
          <p:nvPr/>
        </p:nvPicPr>
        <p:blipFill rotWithShape="1">
          <a:blip r:embed="rId4">
            <a:alphaModFix/>
          </a:blip>
          <a:srcRect/>
          <a:stretch/>
        </p:blipFill>
        <p:spPr>
          <a:xfrm>
            <a:off x="302635" y="1179161"/>
            <a:ext cx="5758028" cy="2675084"/>
          </a:xfrm>
          <a:prstGeom prst="rect">
            <a:avLst/>
          </a:prstGeom>
          <a:noFill/>
          <a:ln>
            <a:noFill/>
          </a:ln>
        </p:spPr>
      </p:pic>
      <p:sp>
        <p:nvSpPr>
          <p:cNvPr id="83" name="Google Shape;83;p8"/>
          <p:cNvSpPr txBox="1"/>
          <p:nvPr/>
        </p:nvSpPr>
        <p:spPr>
          <a:xfrm>
            <a:off x="865847" y="3807541"/>
            <a:ext cx="10515600" cy="486698"/>
          </a:xfrm>
          <a:prstGeom prst="rect">
            <a:avLst/>
          </a:prstGeom>
          <a:noFill/>
          <a:ln>
            <a:noFill/>
          </a:ln>
        </p:spPr>
        <p:txBody>
          <a:bodyPr spcFirstLastPara="1" wrap="square" lIns="91425" tIns="45700" rIns="91425" bIns="45700" anchor="t" anchorCtr="0">
            <a:normAutofit/>
          </a:bodyPr>
          <a:lstStyle/>
          <a:p>
            <a:pPr marL="114300" marR="0" lvl="0" indent="0" algn="ctr" rtl="0">
              <a:lnSpc>
                <a:spcPct val="90000"/>
              </a:lnSpc>
              <a:spcBef>
                <a:spcPts val="1000"/>
              </a:spcBef>
              <a:spcAft>
                <a:spcPts val="0"/>
              </a:spcAft>
              <a:buClr>
                <a:schemeClr val="dk1"/>
              </a:buClr>
              <a:buSzPts val="1800"/>
              <a:buFont typeface="Arial"/>
              <a:buNone/>
            </a:pPr>
            <a:r>
              <a:rPr lang="en-US" sz="1400" b="0" i="0" u="none" strike="noStrike" cap="none">
                <a:solidFill>
                  <a:schemeClr val="dk1"/>
                </a:solidFill>
                <a:latin typeface="Quattrocento Sans"/>
                <a:ea typeface="Quattrocento Sans"/>
                <a:cs typeface="Quattrocento Sans"/>
                <a:sym typeface="Quattrocento Sans"/>
              </a:rPr>
              <a:t>Can we combine these two maps together in a dashboard?</a:t>
            </a:r>
            <a:endParaRPr/>
          </a:p>
        </p:txBody>
      </p:sp>
      <p:sp>
        <p:nvSpPr>
          <p:cNvPr id="84" name="Google Shape;84;p8"/>
          <p:cNvSpPr txBox="1"/>
          <p:nvPr/>
        </p:nvSpPr>
        <p:spPr>
          <a:xfrm>
            <a:off x="816686" y="5633715"/>
            <a:ext cx="10515600" cy="878405"/>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US" sz="1600" b="0" i="0" u="sng" strike="noStrike" cap="none">
                <a:solidFill>
                  <a:srgbClr val="595959"/>
                </a:solidFill>
                <a:latin typeface="Lato"/>
                <a:ea typeface="Lato"/>
                <a:cs typeface="Lato"/>
                <a:sym typeface="Lato"/>
              </a:rPr>
              <a:t>Related Work</a:t>
            </a:r>
            <a:r>
              <a:rPr lang="en-US" sz="1600" b="0" i="0" u="none" strike="noStrike" cap="none">
                <a:solidFill>
                  <a:srgbClr val="595959"/>
                </a:solidFill>
                <a:latin typeface="Lato"/>
                <a:ea typeface="Lato"/>
                <a:cs typeface="Lato"/>
                <a:sym typeface="Lato"/>
              </a:rPr>
              <a:t>: Workbooks about how to create cool maps in class.</a:t>
            </a:r>
            <a:endParaRPr/>
          </a:p>
          <a:p>
            <a:pPr marL="114300" marR="0" lvl="0" indent="0" algn="l" rtl="0">
              <a:lnSpc>
                <a:spcPct val="90000"/>
              </a:lnSpc>
              <a:spcBef>
                <a:spcPts val="1000"/>
              </a:spcBef>
              <a:spcAft>
                <a:spcPts val="0"/>
              </a:spcAft>
              <a:buClr>
                <a:schemeClr val="dk1"/>
              </a:buClr>
              <a:buSzPts val="1800"/>
              <a:buFont typeface="Arial"/>
              <a:buNone/>
            </a:pPr>
            <a:r>
              <a:rPr lang="en-US" sz="1600" b="0" i="0" u="sng" strike="noStrike" cap="none">
                <a:solidFill>
                  <a:srgbClr val="595959"/>
                </a:solidFill>
                <a:latin typeface="Lato"/>
                <a:ea typeface="Lato"/>
                <a:cs typeface="Lato"/>
                <a:sym typeface="Lato"/>
              </a:rPr>
              <a:t>Inspiration</a:t>
            </a:r>
            <a:r>
              <a:rPr lang="en-US" sz="1600" b="0" i="0" u="none" strike="noStrike" cap="none">
                <a:solidFill>
                  <a:srgbClr val="595959"/>
                </a:solidFill>
                <a:latin typeface="Lato"/>
                <a:ea typeface="Lato"/>
                <a:cs typeface="Lato"/>
                <a:sym typeface="Lato"/>
              </a:rPr>
              <a:t>: This fantastic </a:t>
            </a:r>
            <a:r>
              <a:rPr lang="en-US" sz="1600" b="0" i="0" u="sng" strike="noStrike" cap="none">
                <a:solidFill>
                  <a:srgbClr val="595959"/>
                </a:solidFill>
                <a:latin typeface="Lato"/>
                <a:ea typeface="Lato"/>
                <a:cs typeface="Lato"/>
                <a:sym typeface="Lato"/>
                <a:hlinkClick r:id="rId5">
                  <a:extLst>
                    <a:ext uri="{A12FA001-AC4F-418D-AE19-62706E023703}">
                      <ahyp:hlinkClr xmlns:ahyp="http://schemas.microsoft.com/office/drawing/2018/hyperlinkcolor" val="tx"/>
                    </a:ext>
                  </a:extLst>
                </a:hlinkClick>
              </a:rPr>
              <a:t>Singapore Airbnb dashboard</a:t>
            </a:r>
            <a:r>
              <a:rPr lang="en-US" sz="1600" b="0" i="0" u="none" strike="noStrike" cap="none">
                <a:solidFill>
                  <a:srgbClr val="595959"/>
                </a:solidFill>
                <a:latin typeface="Lato"/>
                <a:ea typeface="Lato"/>
                <a:cs typeface="Lato"/>
                <a:sym typeface="Lato"/>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9"/>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t>Data Process</a:t>
            </a:r>
            <a:endParaRPr/>
          </a:p>
        </p:txBody>
      </p:sp>
      <p:sp>
        <p:nvSpPr>
          <p:cNvPr id="90" name="Google Shape;90;p9"/>
          <p:cNvSpPr txBox="1"/>
          <p:nvPr/>
        </p:nvSpPr>
        <p:spPr>
          <a:xfrm>
            <a:off x="497087" y="1101246"/>
            <a:ext cx="5684520" cy="1219370"/>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US" sz="2000" b="1" i="0" u="none" strike="noStrike" cap="none">
                <a:solidFill>
                  <a:srgbClr val="595959"/>
                </a:solidFill>
                <a:latin typeface="Lato"/>
                <a:ea typeface="Lato"/>
                <a:cs typeface="Lato"/>
                <a:sym typeface="Lato"/>
              </a:rPr>
              <a:t>Data Source:</a:t>
            </a:r>
            <a:endParaRPr/>
          </a:p>
          <a:p>
            <a:pPr marL="457200" marR="0" lvl="0" indent="-342900" algn="l" rtl="0">
              <a:lnSpc>
                <a:spcPct val="90000"/>
              </a:lnSpc>
              <a:spcBef>
                <a:spcPts val="1000"/>
              </a:spcBef>
              <a:spcAft>
                <a:spcPts val="0"/>
              </a:spcAft>
              <a:buClr>
                <a:schemeClr val="dk1"/>
              </a:buClr>
              <a:buSzPts val="1800"/>
              <a:buFont typeface="Arial"/>
              <a:buAutoNum type="arabicPeriod"/>
            </a:pPr>
            <a:r>
              <a:rPr lang="en-US" sz="1600" b="0" i="0" u="none" strike="noStrike" cap="none">
                <a:solidFill>
                  <a:srgbClr val="595959"/>
                </a:solidFill>
                <a:latin typeface="Lato"/>
                <a:ea typeface="Lato"/>
                <a:cs typeface="Lato"/>
                <a:sym typeface="Lato"/>
              </a:rPr>
              <a:t>Airbnb data: insideairbnb.com</a:t>
            </a:r>
            <a:endParaRPr/>
          </a:p>
          <a:p>
            <a:pPr marL="457200" marR="0" lvl="0" indent="-342900" algn="l" rtl="0">
              <a:lnSpc>
                <a:spcPct val="90000"/>
              </a:lnSpc>
              <a:spcBef>
                <a:spcPts val="1000"/>
              </a:spcBef>
              <a:spcAft>
                <a:spcPts val="0"/>
              </a:spcAft>
              <a:buClr>
                <a:schemeClr val="dk1"/>
              </a:buClr>
              <a:buSzPts val="1800"/>
              <a:buFont typeface="Arial"/>
              <a:buAutoNum type="arabicPeriod"/>
            </a:pPr>
            <a:r>
              <a:rPr lang="en-US" sz="1600" b="0" i="0" u="none" strike="noStrike" cap="none">
                <a:solidFill>
                  <a:srgbClr val="595959"/>
                </a:solidFill>
                <a:latin typeface="Lato"/>
                <a:ea typeface="Lato"/>
                <a:cs typeface="Lato"/>
                <a:sym typeface="Lato"/>
              </a:rPr>
              <a:t>yelp data: yelp.com</a:t>
            </a:r>
            <a:endParaRPr/>
          </a:p>
          <a:p>
            <a:pPr marL="457200" marR="0" lvl="0" indent="-228600" algn="l" rtl="0">
              <a:lnSpc>
                <a:spcPct val="90000"/>
              </a:lnSpc>
              <a:spcBef>
                <a:spcPts val="1000"/>
              </a:spcBef>
              <a:spcAft>
                <a:spcPts val="0"/>
              </a:spcAft>
              <a:buClr>
                <a:schemeClr val="dk1"/>
              </a:buClr>
              <a:buSzPts val="1800"/>
              <a:buFont typeface="Arial"/>
              <a:buNone/>
            </a:pPr>
            <a:endParaRPr sz="1600" b="0" i="0" u="none" strike="noStrike" cap="none">
              <a:solidFill>
                <a:srgbClr val="595959"/>
              </a:solidFill>
              <a:latin typeface="Lato"/>
              <a:ea typeface="Lato"/>
              <a:cs typeface="Lato"/>
              <a:sym typeface="Lato"/>
            </a:endParaRPr>
          </a:p>
          <a:p>
            <a:pPr marL="457200" marR="0" lvl="0" indent="-228600" algn="l" rtl="0">
              <a:lnSpc>
                <a:spcPct val="90000"/>
              </a:lnSpc>
              <a:spcBef>
                <a:spcPts val="1000"/>
              </a:spcBef>
              <a:spcAft>
                <a:spcPts val="0"/>
              </a:spcAft>
              <a:buClr>
                <a:schemeClr val="dk1"/>
              </a:buClr>
              <a:buSzPts val="1800"/>
              <a:buFont typeface="Arial"/>
              <a:buNone/>
            </a:pPr>
            <a:endParaRPr sz="1600" b="0" i="0" u="none" strike="noStrike" cap="none">
              <a:solidFill>
                <a:srgbClr val="595959"/>
              </a:solidFill>
              <a:latin typeface="Lato"/>
              <a:ea typeface="Lato"/>
              <a:cs typeface="Lato"/>
              <a:sym typeface="Lato"/>
            </a:endParaRPr>
          </a:p>
        </p:txBody>
      </p:sp>
      <p:sp>
        <p:nvSpPr>
          <p:cNvPr id="91" name="Google Shape;91;p9"/>
          <p:cNvSpPr txBox="1"/>
          <p:nvPr/>
        </p:nvSpPr>
        <p:spPr>
          <a:xfrm>
            <a:off x="491472" y="3970506"/>
            <a:ext cx="6781304" cy="2599648"/>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US" sz="2000" b="1" i="0" u="none" strike="noStrike" cap="none">
                <a:solidFill>
                  <a:srgbClr val="595959"/>
                </a:solidFill>
                <a:latin typeface="Lato"/>
                <a:ea typeface="Lato"/>
                <a:cs typeface="Lato"/>
                <a:sym typeface="Lato"/>
              </a:rPr>
              <a:t>Data Manipulations:</a:t>
            </a:r>
            <a:endParaRPr/>
          </a:p>
          <a:p>
            <a:pPr marL="457200" marR="0" lvl="0" indent="-342900" algn="l" rtl="0">
              <a:lnSpc>
                <a:spcPct val="90000"/>
              </a:lnSpc>
              <a:spcBef>
                <a:spcPts val="1000"/>
              </a:spcBef>
              <a:spcAft>
                <a:spcPts val="0"/>
              </a:spcAft>
              <a:buClr>
                <a:schemeClr val="dk1"/>
              </a:buClr>
              <a:buSzPts val="1800"/>
              <a:buFont typeface="Arial"/>
              <a:buAutoNum type="arabicPeriod"/>
            </a:pPr>
            <a:r>
              <a:rPr lang="en-US" sz="1600" b="0" i="0" u="none" strike="noStrike" cap="none">
                <a:solidFill>
                  <a:srgbClr val="595959"/>
                </a:solidFill>
                <a:latin typeface="Lato"/>
                <a:ea typeface="Lato"/>
                <a:cs typeface="Lato"/>
                <a:sym typeface="Lato"/>
              </a:rPr>
              <a:t>Drop irrelevant columns for each data table (urls, long text)</a:t>
            </a:r>
            <a:endParaRPr/>
          </a:p>
          <a:p>
            <a:pPr marL="457200" marR="0" lvl="0" indent="-342900" algn="l" rtl="0">
              <a:lnSpc>
                <a:spcPct val="90000"/>
              </a:lnSpc>
              <a:spcBef>
                <a:spcPts val="1000"/>
              </a:spcBef>
              <a:spcAft>
                <a:spcPts val="0"/>
              </a:spcAft>
              <a:buClr>
                <a:schemeClr val="dk1"/>
              </a:buClr>
              <a:buSzPts val="1800"/>
              <a:buFont typeface="Arial"/>
              <a:buAutoNum type="arabicPeriod"/>
            </a:pPr>
            <a:r>
              <a:rPr lang="en-US" sz="1600" b="0" i="0" u="none" strike="noStrike" cap="none">
                <a:solidFill>
                  <a:srgbClr val="595959"/>
                </a:solidFill>
                <a:latin typeface="Lato"/>
                <a:ea typeface="Lato"/>
                <a:cs typeface="Lato"/>
                <a:sym typeface="Lato"/>
              </a:rPr>
              <a:t>Select 4 months of calendar data</a:t>
            </a:r>
            <a:endParaRPr/>
          </a:p>
          <a:p>
            <a:pPr marL="457200" marR="0" lvl="0" indent="-342900" algn="l" rtl="0">
              <a:lnSpc>
                <a:spcPct val="90000"/>
              </a:lnSpc>
              <a:spcBef>
                <a:spcPts val="1000"/>
              </a:spcBef>
              <a:spcAft>
                <a:spcPts val="0"/>
              </a:spcAft>
              <a:buClr>
                <a:schemeClr val="dk1"/>
              </a:buClr>
              <a:buSzPts val="1800"/>
              <a:buFont typeface="Arial"/>
              <a:buAutoNum type="arabicPeriod"/>
            </a:pPr>
            <a:r>
              <a:rPr lang="en-US" sz="1600" b="0" i="0" u="none" strike="noStrike" cap="none">
                <a:solidFill>
                  <a:srgbClr val="595959"/>
                </a:solidFill>
                <a:latin typeface="Lato"/>
                <a:ea typeface="Lato"/>
                <a:cs typeface="Lato"/>
                <a:sym typeface="Lato"/>
              </a:rPr>
              <a:t>Blend Airbnb listing data with yelp business data</a:t>
            </a:r>
            <a:endParaRPr/>
          </a:p>
          <a:p>
            <a:pPr marL="457200" marR="0" lvl="0" indent="-342900" algn="l" rtl="0">
              <a:lnSpc>
                <a:spcPct val="90000"/>
              </a:lnSpc>
              <a:spcBef>
                <a:spcPts val="1000"/>
              </a:spcBef>
              <a:spcAft>
                <a:spcPts val="0"/>
              </a:spcAft>
              <a:buClr>
                <a:schemeClr val="dk1"/>
              </a:buClr>
              <a:buSzPts val="1800"/>
              <a:buFont typeface="Arial"/>
              <a:buAutoNum type="arabicPeriod"/>
            </a:pPr>
            <a:r>
              <a:rPr lang="en-US" sz="1600" b="0" i="0" u="none" strike="noStrike" cap="none">
                <a:solidFill>
                  <a:srgbClr val="595959"/>
                </a:solidFill>
                <a:latin typeface="Lato"/>
                <a:ea typeface="Lato"/>
                <a:cs typeface="Lato"/>
                <a:sym typeface="Lato"/>
              </a:rPr>
              <a:t>Add a new column specifying the kind of property (Airbnb or yelp)</a:t>
            </a:r>
            <a:endParaRPr/>
          </a:p>
          <a:p>
            <a:pPr marL="457200" marR="0" lvl="0" indent="-342900" algn="l" rtl="0">
              <a:lnSpc>
                <a:spcPct val="90000"/>
              </a:lnSpc>
              <a:spcBef>
                <a:spcPts val="1000"/>
              </a:spcBef>
              <a:spcAft>
                <a:spcPts val="0"/>
              </a:spcAft>
              <a:buClr>
                <a:schemeClr val="dk1"/>
              </a:buClr>
              <a:buSzPts val="1800"/>
              <a:buFont typeface="Arial"/>
              <a:buAutoNum type="arabicPeriod"/>
            </a:pPr>
            <a:r>
              <a:rPr lang="en-US" sz="1600" b="0" i="0" u="none" strike="noStrike" cap="none">
                <a:solidFill>
                  <a:srgbClr val="595959"/>
                </a:solidFill>
                <a:latin typeface="Lato"/>
                <a:ea typeface="Lato"/>
                <a:cs typeface="Lato"/>
                <a:sym typeface="Lato"/>
              </a:rPr>
              <a:t>Join new Airbnb listing data, Airbnb reviews and calendar data on listing_id in Tableau </a:t>
            </a:r>
            <a:endParaRPr/>
          </a:p>
          <a:p>
            <a:pPr marL="457200" marR="0" lvl="0" indent="-228600" algn="l" rtl="0">
              <a:lnSpc>
                <a:spcPct val="90000"/>
              </a:lnSpc>
              <a:spcBef>
                <a:spcPts val="1000"/>
              </a:spcBef>
              <a:spcAft>
                <a:spcPts val="0"/>
              </a:spcAft>
              <a:buClr>
                <a:schemeClr val="dk1"/>
              </a:buClr>
              <a:buSzPts val="1800"/>
              <a:buFont typeface="Arial"/>
              <a:buNone/>
            </a:pPr>
            <a:endParaRPr sz="1600" b="0" i="0" u="none" strike="noStrike" cap="none">
              <a:solidFill>
                <a:srgbClr val="595959"/>
              </a:solidFill>
              <a:latin typeface="Lato"/>
              <a:ea typeface="Lato"/>
              <a:cs typeface="Lato"/>
              <a:sym typeface="Lato"/>
            </a:endParaRPr>
          </a:p>
        </p:txBody>
      </p:sp>
      <p:grpSp>
        <p:nvGrpSpPr>
          <p:cNvPr id="92" name="Google Shape;92;p9"/>
          <p:cNvGrpSpPr/>
          <p:nvPr/>
        </p:nvGrpSpPr>
        <p:grpSpPr>
          <a:xfrm>
            <a:off x="7044909" y="2196079"/>
            <a:ext cx="4319788" cy="2465841"/>
            <a:chOff x="3742909" y="4282440"/>
            <a:chExt cx="3604260" cy="2057400"/>
          </a:xfrm>
        </p:grpSpPr>
        <p:grpSp>
          <p:nvGrpSpPr>
            <p:cNvPr id="93" name="Google Shape;93;p9"/>
            <p:cNvGrpSpPr/>
            <p:nvPr/>
          </p:nvGrpSpPr>
          <p:grpSpPr>
            <a:xfrm>
              <a:off x="3841473" y="4509473"/>
              <a:ext cx="1026160" cy="766960"/>
              <a:chOff x="635993" y="4684044"/>
              <a:chExt cx="1026160" cy="766960"/>
            </a:xfrm>
          </p:grpSpPr>
          <p:pic>
            <p:nvPicPr>
              <p:cNvPr id="94" name="Google Shape;94;p9" descr="Icon&#10;&#10;Description automatically generated"/>
              <p:cNvPicPr preferRelativeResize="0"/>
              <p:nvPr/>
            </p:nvPicPr>
            <p:blipFill rotWithShape="1">
              <a:blip r:embed="rId3">
                <a:alphaModFix/>
              </a:blip>
              <a:srcRect/>
              <a:stretch/>
            </p:blipFill>
            <p:spPr>
              <a:xfrm>
                <a:off x="919482" y="4684044"/>
                <a:ext cx="459183" cy="459183"/>
              </a:xfrm>
              <a:prstGeom prst="rect">
                <a:avLst/>
              </a:prstGeom>
              <a:noFill/>
              <a:ln>
                <a:noFill/>
              </a:ln>
            </p:spPr>
          </p:pic>
          <p:sp>
            <p:nvSpPr>
              <p:cNvPr id="95" name="Google Shape;95;p9"/>
              <p:cNvSpPr txBox="1"/>
              <p:nvPr/>
            </p:nvSpPr>
            <p:spPr>
              <a:xfrm>
                <a:off x="635993" y="5143227"/>
                <a:ext cx="102616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listing.csv</a:t>
                </a:r>
                <a:endParaRPr/>
              </a:p>
            </p:txBody>
          </p:sp>
        </p:grpSp>
        <p:grpSp>
          <p:nvGrpSpPr>
            <p:cNvPr id="96" name="Google Shape;96;p9"/>
            <p:cNvGrpSpPr/>
            <p:nvPr/>
          </p:nvGrpSpPr>
          <p:grpSpPr>
            <a:xfrm>
              <a:off x="6123881" y="5490340"/>
              <a:ext cx="1223288" cy="766960"/>
              <a:chOff x="2170152" y="4506244"/>
              <a:chExt cx="1223288" cy="766960"/>
            </a:xfrm>
          </p:grpSpPr>
          <p:pic>
            <p:nvPicPr>
              <p:cNvPr id="97" name="Google Shape;97;p9" descr="Icon&#10;&#10;Description automatically generated"/>
              <p:cNvPicPr preferRelativeResize="0"/>
              <p:nvPr/>
            </p:nvPicPr>
            <p:blipFill rotWithShape="1">
              <a:blip r:embed="rId3">
                <a:alphaModFix/>
              </a:blip>
              <a:srcRect/>
              <a:stretch/>
            </p:blipFill>
            <p:spPr>
              <a:xfrm>
                <a:off x="2552205" y="4506244"/>
                <a:ext cx="459183" cy="459183"/>
              </a:xfrm>
              <a:prstGeom prst="rect">
                <a:avLst/>
              </a:prstGeom>
              <a:noFill/>
              <a:ln>
                <a:noFill/>
              </a:ln>
            </p:spPr>
          </p:pic>
          <p:sp>
            <p:nvSpPr>
              <p:cNvPr id="98" name="Google Shape;98;p9"/>
              <p:cNvSpPr txBox="1"/>
              <p:nvPr/>
            </p:nvSpPr>
            <p:spPr>
              <a:xfrm>
                <a:off x="2170152" y="4965427"/>
                <a:ext cx="122328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calendar.csv</a:t>
                </a:r>
                <a:endParaRPr/>
              </a:p>
            </p:txBody>
          </p:sp>
        </p:grpSp>
        <p:grpSp>
          <p:nvGrpSpPr>
            <p:cNvPr id="99" name="Google Shape;99;p9"/>
            <p:cNvGrpSpPr/>
            <p:nvPr/>
          </p:nvGrpSpPr>
          <p:grpSpPr>
            <a:xfrm>
              <a:off x="6123881" y="4493789"/>
              <a:ext cx="1223288" cy="766960"/>
              <a:chOff x="2170152" y="4506244"/>
              <a:chExt cx="1223288" cy="766960"/>
            </a:xfrm>
          </p:grpSpPr>
          <p:pic>
            <p:nvPicPr>
              <p:cNvPr id="100" name="Google Shape;100;p9" descr="Icon&#10;&#10;Description automatically generated"/>
              <p:cNvPicPr preferRelativeResize="0"/>
              <p:nvPr/>
            </p:nvPicPr>
            <p:blipFill rotWithShape="1">
              <a:blip r:embed="rId3">
                <a:alphaModFix/>
              </a:blip>
              <a:srcRect/>
              <a:stretch/>
            </p:blipFill>
            <p:spPr>
              <a:xfrm>
                <a:off x="2552205" y="4506244"/>
                <a:ext cx="459183" cy="459183"/>
              </a:xfrm>
              <a:prstGeom prst="rect">
                <a:avLst/>
              </a:prstGeom>
              <a:noFill/>
              <a:ln>
                <a:noFill/>
              </a:ln>
            </p:spPr>
          </p:pic>
          <p:sp>
            <p:nvSpPr>
              <p:cNvPr id="101" name="Google Shape;101;p9"/>
              <p:cNvSpPr txBox="1"/>
              <p:nvPr/>
            </p:nvSpPr>
            <p:spPr>
              <a:xfrm>
                <a:off x="2170152" y="4965427"/>
                <a:ext cx="122328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reviews.csv</a:t>
                </a:r>
                <a:endParaRPr/>
              </a:p>
            </p:txBody>
          </p:sp>
        </p:grpSp>
        <p:grpSp>
          <p:nvGrpSpPr>
            <p:cNvPr id="102" name="Google Shape;102;p9"/>
            <p:cNvGrpSpPr/>
            <p:nvPr/>
          </p:nvGrpSpPr>
          <p:grpSpPr>
            <a:xfrm>
              <a:off x="3742909" y="5490340"/>
              <a:ext cx="1223288" cy="766960"/>
              <a:chOff x="1133772" y="5424610"/>
              <a:chExt cx="1223288" cy="766960"/>
            </a:xfrm>
          </p:grpSpPr>
          <p:pic>
            <p:nvPicPr>
              <p:cNvPr id="103" name="Google Shape;103;p9" descr="Icon&#10;&#10;Description automatically generated"/>
              <p:cNvPicPr preferRelativeResize="0"/>
              <p:nvPr/>
            </p:nvPicPr>
            <p:blipFill rotWithShape="1">
              <a:blip r:embed="rId3">
                <a:alphaModFix/>
              </a:blip>
              <a:srcRect/>
              <a:stretch/>
            </p:blipFill>
            <p:spPr>
              <a:xfrm>
                <a:off x="1510714" y="5424610"/>
                <a:ext cx="469404" cy="459183"/>
              </a:xfrm>
              <a:prstGeom prst="rect">
                <a:avLst/>
              </a:prstGeom>
              <a:noFill/>
              <a:ln>
                <a:noFill/>
              </a:ln>
            </p:spPr>
          </p:pic>
          <p:sp>
            <p:nvSpPr>
              <p:cNvPr id="104" name="Google Shape;104;p9"/>
              <p:cNvSpPr txBox="1"/>
              <p:nvPr/>
            </p:nvSpPr>
            <p:spPr>
              <a:xfrm>
                <a:off x="1133772" y="5883793"/>
                <a:ext cx="122328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business.csv</a:t>
                </a:r>
                <a:endParaRPr/>
              </a:p>
            </p:txBody>
          </p:sp>
        </p:grpSp>
        <p:sp>
          <p:nvSpPr>
            <p:cNvPr id="105" name="Google Shape;105;p9"/>
            <p:cNvSpPr/>
            <p:nvPr/>
          </p:nvSpPr>
          <p:spPr>
            <a:xfrm>
              <a:off x="3789680" y="4282440"/>
              <a:ext cx="1116330" cy="2057400"/>
            </a:xfrm>
            <a:prstGeom prst="rect">
              <a:avLst/>
            </a:prstGeom>
            <a:noFill/>
            <a:ln w="25400" cap="flat" cmpd="sng">
              <a:solidFill>
                <a:schemeClr val="accent6"/>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06" name="Google Shape;106;p9"/>
            <p:cNvCxnSpPr/>
            <p:nvPr/>
          </p:nvCxnSpPr>
          <p:spPr>
            <a:xfrm rot="10800000" flipH="1">
              <a:off x="5049520" y="4826000"/>
              <a:ext cx="1198880" cy="485140"/>
            </a:xfrm>
            <a:prstGeom prst="straightConnector1">
              <a:avLst/>
            </a:prstGeom>
            <a:noFill/>
            <a:ln w="9525" cap="flat" cmpd="sng">
              <a:solidFill>
                <a:srgbClr val="92D050"/>
              </a:solidFill>
              <a:prstDash val="solid"/>
              <a:round/>
              <a:headEnd type="none" w="sm" len="sm"/>
              <a:tailEnd type="none" w="sm" len="sm"/>
            </a:ln>
          </p:spPr>
        </p:cxnSp>
        <p:cxnSp>
          <p:nvCxnSpPr>
            <p:cNvPr id="107" name="Google Shape;107;p9"/>
            <p:cNvCxnSpPr/>
            <p:nvPr/>
          </p:nvCxnSpPr>
          <p:spPr>
            <a:xfrm>
              <a:off x="5049520" y="5311140"/>
              <a:ext cx="1198880" cy="637458"/>
            </a:xfrm>
            <a:prstGeom prst="straightConnector1">
              <a:avLst/>
            </a:prstGeom>
            <a:noFill/>
            <a:ln w="9525" cap="flat" cmpd="sng">
              <a:solidFill>
                <a:srgbClr val="92D050"/>
              </a:solidFill>
              <a:prstDash val="solid"/>
              <a:round/>
              <a:headEnd type="none" w="sm" len="sm"/>
              <a:tailEnd type="none" w="sm" len="sm"/>
            </a:ln>
          </p:spPr>
        </p:cxnSp>
        <p:sp>
          <p:nvSpPr>
            <p:cNvPr id="108" name="Google Shape;108;p9"/>
            <p:cNvSpPr txBox="1"/>
            <p:nvPr/>
          </p:nvSpPr>
          <p:spPr>
            <a:xfrm>
              <a:off x="5163544" y="4799675"/>
              <a:ext cx="90424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7F7F7F"/>
                  </a:solidFill>
                  <a:latin typeface="Arial"/>
                  <a:ea typeface="Arial"/>
                  <a:cs typeface="Arial"/>
                  <a:sym typeface="Arial"/>
                </a:rPr>
                <a:t>listing_id</a:t>
              </a:r>
              <a:endParaRPr sz="1100" b="0" i="0" u="none" strike="noStrike" cap="none">
                <a:solidFill>
                  <a:srgbClr val="7F7F7F"/>
                </a:solidFill>
                <a:latin typeface="Arial"/>
                <a:ea typeface="Arial"/>
                <a:cs typeface="Arial"/>
                <a:sym typeface="Arial"/>
              </a:endParaRPr>
            </a:p>
          </p:txBody>
        </p:sp>
        <p:sp>
          <p:nvSpPr>
            <p:cNvPr id="109" name="Google Shape;109;p9"/>
            <p:cNvSpPr txBox="1"/>
            <p:nvPr/>
          </p:nvSpPr>
          <p:spPr>
            <a:xfrm>
              <a:off x="5163544" y="5633480"/>
              <a:ext cx="90424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7F7F7F"/>
                  </a:solidFill>
                  <a:latin typeface="Arial"/>
                  <a:ea typeface="Arial"/>
                  <a:cs typeface="Arial"/>
                  <a:sym typeface="Arial"/>
                </a:rPr>
                <a:t>listing_id</a:t>
              </a:r>
              <a:endParaRPr sz="1100" b="0" i="0" u="none" strike="noStrike" cap="none">
                <a:solidFill>
                  <a:srgbClr val="7F7F7F"/>
                </a:solidFill>
                <a:latin typeface="Arial"/>
                <a:ea typeface="Arial"/>
                <a:cs typeface="Arial"/>
                <a:sym typeface="Arial"/>
              </a:endParaRPr>
            </a:p>
          </p:txBody>
        </p:sp>
      </p:grpSp>
      <p:sp>
        <p:nvSpPr>
          <p:cNvPr id="110" name="Google Shape;110;p9"/>
          <p:cNvSpPr txBox="1"/>
          <p:nvPr/>
        </p:nvSpPr>
        <p:spPr>
          <a:xfrm>
            <a:off x="493515" y="2192519"/>
            <a:ext cx="5684520" cy="1912121"/>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US" sz="2000" b="1" i="0" u="none" strike="noStrike" cap="none">
                <a:solidFill>
                  <a:srgbClr val="595959"/>
                </a:solidFill>
                <a:latin typeface="Lato"/>
                <a:ea typeface="Lato"/>
                <a:cs typeface="Lato"/>
                <a:sym typeface="Lato"/>
              </a:rPr>
              <a:t>Data Size:</a:t>
            </a:r>
            <a:endParaRPr/>
          </a:p>
          <a:p>
            <a:pPr marL="457200" marR="0" lvl="0" indent="-342900" algn="l" rtl="0">
              <a:lnSpc>
                <a:spcPct val="90000"/>
              </a:lnSpc>
              <a:spcBef>
                <a:spcPts val="1000"/>
              </a:spcBef>
              <a:spcAft>
                <a:spcPts val="0"/>
              </a:spcAft>
              <a:buClr>
                <a:schemeClr val="dk1"/>
              </a:buClr>
              <a:buSzPts val="1800"/>
              <a:buFont typeface="Arial"/>
              <a:buChar char="•"/>
            </a:pPr>
            <a:r>
              <a:rPr lang="en-US" sz="1600" b="0" i="0" u="none" strike="noStrike" cap="none">
                <a:solidFill>
                  <a:srgbClr val="595959"/>
                </a:solidFill>
                <a:latin typeface="Lato"/>
                <a:ea typeface="Lato"/>
                <a:cs typeface="Lato"/>
                <a:sym typeface="Lato"/>
              </a:rPr>
              <a:t>listing.csv: 13622 rows x 75 columns</a:t>
            </a:r>
            <a:endParaRPr/>
          </a:p>
          <a:p>
            <a:pPr marL="457200" marR="0" lvl="0" indent="-342900" algn="l" rtl="0">
              <a:lnSpc>
                <a:spcPct val="90000"/>
              </a:lnSpc>
              <a:spcBef>
                <a:spcPts val="1000"/>
              </a:spcBef>
              <a:spcAft>
                <a:spcPts val="0"/>
              </a:spcAft>
              <a:buClr>
                <a:schemeClr val="dk1"/>
              </a:buClr>
              <a:buSzPts val="1800"/>
              <a:buFont typeface="Arial"/>
              <a:buChar char="•"/>
            </a:pPr>
            <a:r>
              <a:rPr lang="en-US" sz="1600" b="0" i="0" u="none" strike="noStrike" cap="none">
                <a:solidFill>
                  <a:srgbClr val="595959"/>
                </a:solidFill>
                <a:latin typeface="Lato"/>
                <a:ea typeface="Lato"/>
                <a:cs typeface="Lato"/>
                <a:sym typeface="Lato"/>
              </a:rPr>
              <a:t>business.csv: 5958 rows x 9 columns</a:t>
            </a:r>
            <a:endParaRPr/>
          </a:p>
          <a:p>
            <a:pPr marL="457200" marR="0" lvl="0" indent="-342900" algn="l" rtl="0">
              <a:lnSpc>
                <a:spcPct val="90000"/>
              </a:lnSpc>
              <a:spcBef>
                <a:spcPts val="1000"/>
              </a:spcBef>
              <a:spcAft>
                <a:spcPts val="0"/>
              </a:spcAft>
              <a:buClr>
                <a:schemeClr val="dk1"/>
              </a:buClr>
              <a:buSzPts val="1800"/>
              <a:buFont typeface="Arial"/>
              <a:buChar char="•"/>
            </a:pPr>
            <a:r>
              <a:rPr lang="en-US" sz="1600" b="0" i="0" u="none" strike="noStrike" cap="none">
                <a:solidFill>
                  <a:srgbClr val="595959"/>
                </a:solidFill>
                <a:latin typeface="Lato"/>
                <a:ea typeface="Lato"/>
                <a:cs typeface="Lato"/>
                <a:sym typeface="Lato"/>
              </a:rPr>
              <a:t>reviews.csv: 326826 rows x 6 columns</a:t>
            </a:r>
            <a:endParaRPr/>
          </a:p>
          <a:p>
            <a:pPr marL="457200" marR="0" lvl="0" indent="-342900" algn="l" rtl="0">
              <a:lnSpc>
                <a:spcPct val="90000"/>
              </a:lnSpc>
              <a:spcBef>
                <a:spcPts val="1000"/>
              </a:spcBef>
              <a:spcAft>
                <a:spcPts val="0"/>
              </a:spcAft>
              <a:buClr>
                <a:schemeClr val="dk1"/>
              </a:buClr>
              <a:buSzPts val="1800"/>
              <a:buFont typeface="Arial"/>
              <a:buChar char="•"/>
            </a:pPr>
            <a:r>
              <a:rPr lang="en-US" sz="1600" b="0" i="0" u="none" strike="noStrike" cap="none">
                <a:solidFill>
                  <a:srgbClr val="595959"/>
                </a:solidFill>
                <a:latin typeface="Lato"/>
                <a:ea typeface="Lato"/>
                <a:cs typeface="Lato"/>
                <a:sym typeface="Lato"/>
              </a:rPr>
              <a:t>calendar.csv: 4971666 rows x 7 columns</a:t>
            </a:r>
            <a:endParaRPr sz="1600" b="0" i="0" u="none" strike="noStrike" cap="none">
              <a:solidFill>
                <a:srgbClr val="595959"/>
              </a:solidFill>
              <a:latin typeface="Lato"/>
              <a:ea typeface="Lato"/>
              <a:cs typeface="Lato"/>
              <a:sym typeface="Lato"/>
            </a:endParaRPr>
          </a:p>
          <a:p>
            <a:pPr marL="457200" marR="0" lvl="0" indent="-228600" algn="l" rtl="0">
              <a:lnSpc>
                <a:spcPct val="90000"/>
              </a:lnSpc>
              <a:spcBef>
                <a:spcPts val="1000"/>
              </a:spcBef>
              <a:spcAft>
                <a:spcPts val="0"/>
              </a:spcAft>
              <a:buClr>
                <a:schemeClr val="dk1"/>
              </a:buClr>
              <a:buSzPts val="1800"/>
              <a:buFont typeface="Arial"/>
              <a:buNone/>
            </a:pPr>
            <a:endParaRPr sz="1600" b="0" i="0" u="none" strike="noStrike" cap="none">
              <a:solidFill>
                <a:srgbClr val="595959"/>
              </a:solidFill>
              <a:latin typeface="Lato"/>
              <a:ea typeface="Lato"/>
              <a:cs typeface="Lato"/>
              <a:sym typeface="Lato"/>
            </a:endParaRPr>
          </a:p>
          <a:p>
            <a:pPr marL="457200" marR="0" lvl="0" indent="-228600" algn="l" rtl="0">
              <a:lnSpc>
                <a:spcPct val="90000"/>
              </a:lnSpc>
              <a:spcBef>
                <a:spcPts val="1000"/>
              </a:spcBef>
              <a:spcAft>
                <a:spcPts val="0"/>
              </a:spcAft>
              <a:buClr>
                <a:schemeClr val="dk1"/>
              </a:buClr>
              <a:buSzPts val="1800"/>
              <a:buFont typeface="Arial"/>
              <a:buNone/>
            </a:pPr>
            <a:endParaRPr sz="1600" b="0" i="0" u="none" strike="noStrike" cap="none">
              <a:solidFill>
                <a:srgbClr val="595959"/>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1"/>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t>Exploratory Data Analysis</a:t>
            </a:r>
            <a:endParaRPr b="1"/>
          </a:p>
        </p:txBody>
      </p:sp>
      <p:sp>
        <p:nvSpPr>
          <p:cNvPr id="116" name="Google Shape;116;p11"/>
          <p:cNvSpPr txBox="1"/>
          <p:nvPr/>
        </p:nvSpPr>
        <p:spPr>
          <a:xfrm>
            <a:off x="203200" y="1478290"/>
            <a:ext cx="88239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595959"/>
                </a:solidFill>
                <a:latin typeface="Lato"/>
                <a:ea typeface="Lato"/>
                <a:cs typeface="Lato"/>
                <a:sym typeface="Lato"/>
              </a:rPr>
              <a:t>We initially plotted several maps, bar charts and line chars at neighborhood, hosts, and specific listing levels</a:t>
            </a:r>
            <a:endParaRPr/>
          </a:p>
        </p:txBody>
      </p:sp>
      <p:sp>
        <p:nvSpPr>
          <p:cNvPr id="117" name="Google Shape;117;p11"/>
          <p:cNvSpPr txBox="1"/>
          <p:nvPr/>
        </p:nvSpPr>
        <p:spPr>
          <a:xfrm>
            <a:off x="203200" y="2163854"/>
            <a:ext cx="10515600" cy="3678146"/>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Clr>
                <a:schemeClr val="dk1"/>
              </a:buClr>
              <a:buSzPts val="1800"/>
              <a:buFont typeface="Arial"/>
              <a:buNone/>
            </a:pPr>
            <a:r>
              <a:rPr lang="en-US" sz="1800" b="1" i="0" u="none" strike="noStrike" cap="none">
                <a:solidFill>
                  <a:srgbClr val="595959"/>
                </a:solidFill>
                <a:latin typeface="Lato"/>
                <a:ea typeface="Lato"/>
                <a:cs typeface="Lato"/>
                <a:sym typeface="Lato"/>
              </a:rPr>
              <a:t>Insights &amp; Actions:</a:t>
            </a:r>
            <a:endParaRPr sz="1100" b="0" i="0" u="none" strike="noStrike" cap="none">
              <a:solidFill>
                <a:schemeClr val="dk1"/>
              </a:solidFill>
              <a:latin typeface="Calibri"/>
              <a:ea typeface="Calibri"/>
              <a:cs typeface="Calibri"/>
              <a:sym typeface="Calibri"/>
            </a:endParaRPr>
          </a:p>
          <a:p>
            <a:pPr marL="457200" marR="0" lvl="0" indent="-342900" algn="l" rtl="0">
              <a:lnSpc>
                <a:spcPct val="90000"/>
              </a:lnSpc>
              <a:spcBef>
                <a:spcPts val="1000"/>
              </a:spcBef>
              <a:spcAft>
                <a:spcPts val="0"/>
              </a:spcAft>
              <a:buClr>
                <a:schemeClr val="dk1"/>
              </a:buClr>
              <a:buSzPts val="1800"/>
              <a:buFont typeface="Arial"/>
              <a:buChar char="•"/>
            </a:pPr>
            <a:r>
              <a:rPr lang="en-US" sz="1800" b="0" i="0" u="none" strike="noStrike" cap="none">
                <a:solidFill>
                  <a:srgbClr val="595959"/>
                </a:solidFill>
                <a:latin typeface="Lato"/>
                <a:ea typeface="Lato"/>
                <a:cs typeface="Lato"/>
                <a:sym typeface="Lato"/>
              </a:rPr>
              <a:t>Different districts have different performance in each measure. For most of the time, district that is near to downtown has higher performance scores. We added a map in the dashboard to allow user to choose their desired neighborhood to grab information on a higher level </a:t>
            </a:r>
            <a:endParaRPr sz="1800" b="0" i="0" u="none" strike="noStrike" cap="none">
              <a:solidFill>
                <a:srgbClr val="000000"/>
              </a:solidFill>
              <a:latin typeface="Arial"/>
              <a:ea typeface="Arial"/>
              <a:cs typeface="Arial"/>
              <a:sym typeface="Arial"/>
            </a:endParaRPr>
          </a:p>
          <a:p>
            <a:pPr marL="457200" marR="0" lvl="0" indent="-342900" algn="l" rtl="0">
              <a:lnSpc>
                <a:spcPct val="90000"/>
              </a:lnSpc>
              <a:spcBef>
                <a:spcPts val="1000"/>
              </a:spcBef>
              <a:spcAft>
                <a:spcPts val="0"/>
              </a:spcAft>
              <a:buClr>
                <a:schemeClr val="dk1"/>
              </a:buClr>
              <a:buSzPts val="1800"/>
              <a:buFont typeface="Arial"/>
              <a:buChar char="•"/>
            </a:pPr>
            <a:r>
              <a:rPr lang="en-US" sz="1800" b="0" i="0" u="none" strike="noStrike" cap="none">
                <a:solidFill>
                  <a:srgbClr val="595959"/>
                </a:solidFill>
                <a:latin typeface="Lato"/>
                <a:ea typeface="Lato"/>
                <a:cs typeface="Lato"/>
                <a:sym typeface="Lato"/>
              </a:rPr>
              <a:t>The top 5 neighborhoods with most listings are about half of all listings in Montreal </a:t>
            </a:r>
            <a:endParaRPr/>
          </a:p>
          <a:p>
            <a:pPr marL="457200" marR="0" lvl="0" indent="-342900" algn="l" rtl="0">
              <a:lnSpc>
                <a:spcPct val="90000"/>
              </a:lnSpc>
              <a:spcBef>
                <a:spcPts val="1000"/>
              </a:spcBef>
              <a:spcAft>
                <a:spcPts val="0"/>
              </a:spcAft>
              <a:buClr>
                <a:schemeClr val="dk1"/>
              </a:buClr>
              <a:buSzPts val="1800"/>
              <a:buFont typeface="Arial"/>
              <a:buChar char="•"/>
            </a:pPr>
            <a:r>
              <a:rPr lang="en-US" sz="1800" b="0" i="0" u="none" strike="noStrike" cap="none">
                <a:solidFill>
                  <a:srgbClr val="595959"/>
                </a:solidFill>
                <a:latin typeface="Lato"/>
                <a:ea typeface="Lato"/>
                <a:cs typeface="Lato"/>
                <a:sym typeface="Lato"/>
              </a:rPr>
              <a:t>The response rate and time varies a lot between superhosts and non-superhosts. We developed box plot to see score distribution difference between these two groups.</a:t>
            </a:r>
            <a:endParaRPr sz="1800" b="0" i="0" u="none" strike="noStrike" cap="none">
              <a:solidFill>
                <a:srgbClr val="000000"/>
              </a:solidFill>
              <a:latin typeface="Arial"/>
              <a:ea typeface="Arial"/>
              <a:cs typeface="Arial"/>
              <a:sym typeface="Arial"/>
            </a:endParaRPr>
          </a:p>
          <a:p>
            <a:pPr marL="457200" marR="0" lvl="0" indent="-342900" algn="l" rtl="0">
              <a:lnSpc>
                <a:spcPct val="90000"/>
              </a:lnSpc>
              <a:spcBef>
                <a:spcPts val="1000"/>
              </a:spcBef>
              <a:spcAft>
                <a:spcPts val="0"/>
              </a:spcAft>
              <a:buClr>
                <a:schemeClr val="dk1"/>
              </a:buClr>
              <a:buSzPts val="1800"/>
              <a:buFont typeface="Arial"/>
              <a:buChar char="•"/>
            </a:pPr>
            <a:r>
              <a:rPr lang="en-US" sz="1800" b="0" i="0" u="none" strike="noStrike" cap="none">
                <a:solidFill>
                  <a:srgbClr val="595959"/>
                </a:solidFill>
                <a:latin typeface="Lato"/>
                <a:ea typeface="Lato"/>
                <a:cs typeface="Lato"/>
                <a:sym typeface="Lato"/>
              </a:rPr>
              <a:t>The average rating of Superhosted Airbnbs is higher and the range of scores given to Superhosts is lower</a:t>
            </a:r>
            <a:endParaRPr/>
          </a:p>
          <a:p>
            <a:pPr marL="457200" marR="0" lvl="0" indent="-342900" algn="l" rtl="0">
              <a:lnSpc>
                <a:spcPct val="90000"/>
              </a:lnSpc>
              <a:spcBef>
                <a:spcPts val="1000"/>
              </a:spcBef>
              <a:spcAft>
                <a:spcPts val="0"/>
              </a:spcAft>
              <a:buClr>
                <a:schemeClr val="dk1"/>
              </a:buClr>
              <a:buSzPts val="1800"/>
              <a:buFont typeface="Arial"/>
              <a:buChar char="•"/>
            </a:pPr>
            <a:r>
              <a:rPr lang="en-US" sz="1800" b="0" i="0" u="none" strike="noStrike" cap="none">
                <a:solidFill>
                  <a:srgbClr val="595959"/>
                </a:solidFill>
                <a:latin typeface="Lato"/>
                <a:ea typeface="Lato"/>
                <a:cs typeface="Lato"/>
                <a:sym typeface="Lato"/>
              </a:rPr>
              <a:t>The restaurants are located in several main areas near downtown, and it is more convenient to go to fun places if choosing to live in downtown area</a:t>
            </a:r>
            <a:endParaRPr sz="1800" b="0" i="0" u="none" strike="noStrike" cap="none">
              <a:solidFill>
                <a:srgbClr val="595959"/>
              </a:solidFill>
              <a:latin typeface="Lato"/>
              <a:ea typeface="Lato"/>
              <a:cs typeface="Lato"/>
              <a:sym typeface="Lato"/>
            </a:endParaRPr>
          </a:p>
          <a:p>
            <a:pPr marL="457200" marR="0" lvl="0" indent="-228600" algn="l" rtl="0">
              <a:lnSpc>
                <a:spcPct val="90000"/>
              </a:lnSpc>
              <a:spcBef>
                <a:spcPts val="1000"/>
              </a:spcBef>
              <a:spcAft>
                <a:spcPts val="0"/>
              </a:spcAft>
              <a:buClr>
                <a:schemeClr val="dk1"/>
              </a:buClr>
              <a:buSzPts val="1800"/>
              <a:buFont typeface="Arial"/>
              <a:buNone/>
            </a:pPr>
            <a:endParaRPr sz="1600" b="0" i="0" u="none" strike="noStrike" cap="none">
              <a:solidFill>
                <a:srgbClr val="595959"/>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2"/>
          <p:cNvSpPr txBox="1">
            <a:spLocks noGrp="1"/>
          </p:cNvSpPr>
          <p:nvPr>
            <p:ph type="title"/>
          </p:nvPr>
        </p:nvSpPr>
        <p:spPr>
          <a:xfrm>
            <a:off x="203200" y="289606"/>
            <a:ext cx="8750300" cy="8389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u="sng">
                <a:solidFill>
                  <a:schemeClr val="hlink"/>
                </a:solidFill>
                <a:hlinkClick r:id="rId3"/>
              </a:rPr>
              <a:t>Implementation</a:t>
            </a:r>
            <a:endParaRPr b="1"/>
          </a:p>
        </p:txBody>
      </p:sp>
      <p:pic>
        <p:nvPicPr>
          <p:cNvPr id="123" name="Google Shape;123;p12" descr="Diagram&#10;&#10;Description automatically generated with medium confidence"/>
          <p:cNvPicPr preferRelativeResize="0"/>
          <p:nvPr/>
        </p:nvPicPr>
        <p:blipFill rotWithShape="1">
          <a:blip r:embed="rId4">
            <a:alphaModFix/>
          </a:blip>
          <a:srcRect/>
          <a:stretch/>
        </p:blipFill>
        <p:spPr>
          <a:xfrm>
            <a:off x="3982720" y="1211155"/>
            <a:ext cx="3816211" cy="1997291"/>
          </a:xfrm>
          <a:prstGeom prst="rect">
            <a:avLst/>
          </a:prstGeom>
          <a:noFill/>
          <a:ln>
            <a:noFill/>
          </a:ln>
        </p:spPr>
      </p:pic>
      <p:pic>
        <p:nvPicPr>
          <p:cNvPr id="124" name="Google Shape;124;p12" descr="Chart&#10;&#10;Description automatically generated"/>
          <p:cNvPicPr preferRelativeResize="0"/>
          <p:nvPr/>
        </p:nvPicPr>
        <p:blipFill rotWithShape="1">
          <a:blip r:embed="rId5">
            <a:alphaModFix/>
          </a:blip>
          <a:srcRect/>
          <a:stretch/>
        </p:blipFill>
        <p:spPr>
          <a:xfrm>
            <a:off x="62222" y="1156574"/>
            <a:ext cx="3920498" cy="2051872"/>
          </a:xfrm>
          <a:prstGeom prst="rect">
            <a:avLst/>
          </a:prstGeom>
          <a:noFill/>
          <a:ln>
            <a:noFill/>
          </a:ln>
        </p:spPr>
      </p:pic>
      <p:pic>
        <p:nvPicPr>
          <p:cNvPr id="125" name="Google Shape;125;p12" descr="Map, scatter chart&#10;&#10;Description automatically generated"/>
          <p:cNvPicPr preferRelativeResize="0"/>
          <p:nvPr/>
        </p:nvPicPr>
        <p:blipFill rotWithShape="1">
          <a:blip r:embed="rId6">
            <a:alphaModFix/>
          </a:blip>
          <a:srcRect/>
          <a:stretch/>
        </p:blipFill>
        <p:spPr>
          <a:xfrm>
            <a:off x="6314589" y="3429000"/>
            <a:ext cx="5363252" cy="2806966"/>
          </a:xfrm>
          <a:prstGeom prst="rect">
            <a:avLst/>
          </a:prstGeom>
          <a:noFill/>
          <a:ln>
            <a:noFill/>
          </a:ln>
        </p:spPr>
      </p:pic>
      <p:grpSp>
        <p:nvGrpSpPr>
          <p:cNvPr id="126" name="Google Shape;126;p12"/>
          <p:cNvGrpSpPr/>
          <p:nvPr/>
        </p:nvGrpSpPr>
        <p:grpSpPr>
          <a:xfrm>
            <a:off x="8053062" y="1211155"/>
            <a:ext cx="3975100" cy="2080449"/>
            <a:chOff x="40640" y="1154689"/>
            <a:chExt cx="10104120" cy="5288196"/>
          </a:xfrm>
        </p:grpSpPr>
        <p:grpSp>
          <p:nvGrpSpPr>
            <p:cNvPr id="127" name="Google Shape;127;p12"/>
            <p:cNvGrpSpPr/>
            <p:nvPr/>
          </p:nvGrpSpPr>
          <p:grpSpPr>
            <a:xfrm>
              <a:off x="40640" y="1154689"/>
              <a:ext cx="10104120" cy="5288196"/>
              <a:chOff x="40640" y="1154689"/>
              <a:chExt cx="10104120" cy="5288196"/>
            </a:xfrm>
          </p:grpSpPr>
          <p:pic>
            <p:nvPicPr>
              <p:cNvPr id="128" name="Google Shape;128;p12" descr="Graphical user interface, application&#10;&#10;Description automatically generated"/>
              <p:cNvPicPr preferRelativeResize="0"/>
              <p:nvPr/>
            </p:nvPicPr>
            <p:blipFill rotWithShape="1">
              <a:blip r:embed="rId7">
                <a:alphaModFix/>
              </a:blip>
              <a:srcRect/>
              <a:stretch/>
            </p:blipFill>
            <p:spPr>
              <a:xfrm>
                <a:off x="40640" y="1154689"/>
                <a:ext cx="10104120" cy="5288196"/>
              </a:xfrm>
              <a:prstGeom prst="rect">
                <a:avLst/>
              </a:prstGeom>
              <a:noFill/>
              <a:ln>
                <a:noFill/>
              </a:ln>
            </p:spPr>
          </p:pic>
          <p:pic>
            <p:nvPicPr>
              <p:cNvPr id="129" name="Google Shape;129;p12"/>
              <p:cNvPicPr preferRelativeResize="0"/>
              <p:nvPr/>
            </p:nvPicPr>
            <p:blipFill rotWithShape="1">
              <a:blip r:embed="rId8">
                <a:alphaModFix/>
              </a:blip>
              <a:srcRect r="1205"/>
              <a:stretch/>
            </p:blipFill>
            <p:spPr>
              <a:xfrm>
                <a:off x="97561" y="2133600"/>
                <a:ext cx="2950439" cy="4262120"/>
              </a:xfrm>
              <a:prstGeom prst="rect">
                <a:avLst/>
              </a:prstGeom>
              <a:noFill/>
              <a:ln>
                <a:noFill/>
              </a:ln>
            </p:spPr>
          </p:pic>
        </p:grpSp>
        <p:pic>
          <p:nvPicPr>
            <p:cNvPr id="130" name="Google Shape;130;p12"/>
            <p:cNvPicPr preferRelativeResize="0"/>
            <p:nvPr/>
          </p:nvPicPr>
          <p:blipFill rotWithShape="1">
            <a:blip r:embed="rId9">
              <a:alphaModFix/>
            </a:blip>
            <a:srcRect/>
            <a:stretch/>
          </p:blipFill>
          <p:spPr>
            <a:xfrm>
              <a:off x="97560" y="1199624"/>
              <a:ext cx="2950440" cy="879790"/>
            </a:xfrm>
            <a:prstGeom prst="rect">
              <a:avLst/>
            </a:prstGeom>
            <a:noFill/>
            <a:ln>
              <a:noFill/>
            </a:ln>
          </p:spPr>
        </p:pic>
      </p:grpSp>
      <p:pic>
        <p:nvPicPr>
          <p:cNvPr id="131" name="Google Shape;131;p12" descr="Map&#10;&#10;Description automatically generated"/>
          <p:cNvPicPr preferRelativeResize="0"/>
          <p:nvPr/>
        </p:nvPicPr>
        <p:blipFill rotWithShape="1">
          <a:blip r:embed="rId10">
            <a:alphaModFix/>
          </a:blip>
          <a:srcRect/>
          <a:stretch/>
        </p:blipFill>
        <p:spPr>
          <a:xfrm>
            <a:off x="457201" y="3429000"/>
            <a:ext cx="5363252" cy="28069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3"/>
          <p:cNvSpPr txBox="1">
            <a:spLocks noGrp="1"/>
          </p:cNvSpPr>
          <p:nvPr>
            <p:ph type="title"/>
          </p:nvPr>
        </p:nvSpPr>
        <p:spPr>
          <a:xfrm>
            <a:off x="203200" y="289606"/>
            <a:ext cx="8750300" cy="8389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t>Dashboard Overview</a:t>
            </a:r>
            <a:endParaRPr/>
          </a:p>
        </p:txBody>
      </p:sp>
      <p:sp>
        <p:nvSpPr>
          <p:cNvPr id="137" name="Google Shape;137;p13"/>
          <p:cNvSpPr txBox="1"/>
          <p:nvPr/>
        </p:nvSpPr>
        <p:spPr>
          <a:xfrm>
            <a:off x="203200" y="1179702"/>
            <a:ext cx="5928360" cy="1797178"/>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US" sz="1800" b="1" i="0" u="none" strike="noStrike" cap="none">
                <a:solidFill>
                  <a:srgbClr val="595959"/>
                </a:solidFill>
                <a:latin typeface="Lato"/>
                <a:ea typeface="Lato"/>
                <a:cs typeface="Lato"/>
                <a:sym typeface="Lato"/>
              </a:rPr>
              <a:t>Neighborhood Analysis:</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Number of Airbnb for different room types in a chosen district</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Various Airbnb ratings for different room types in a chosen district</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Average yelp starts, number of reviews and number of yelp places by category in a chosen district</a:t>
            </a:r>
            <a:endParaRPr/>
          </a:p>
          <a:p>
            <a:pPr marL="457200" marR="0" lvl="0" indent="-228600" algn="l" rtl="0">
              <a:lnSpc>
                <a:spcPct val="90000"/>
              </a:lnSpc>
              <a:spcBef>
                <a:spcPts val="1000"/>
              </a:spcBef>
              <a:spcAft>
                <a:spcPts val="0"/>
              </a:spcAft>
              <a:buClr>
                <a:schemeClr val="dk1"/>
              </a:buClr>
              <a:buSzPts val="1800"/>
              <a:buFont typeface="Arial"/>
              <a:buNone/>
            </a:pPr>
            <a:endParaRPr sz="1600" b="0" i="0" u="none" strike="noStrike" cap="none">
              <a:solidFill>
                <a:srgbClr val="595959"/>
              </a:solidFill>
              <a:latin typeface="Lato"/>
              <a:ea typeface="Lato"/>
              <a:cs typeface="Lato"/>
              <a:sym typeface="Lato"/>
            </a:endParaRPr>
          </a:p>
        </p:txBody>
      </p:sp>
      <p:sp>
        <p:nvSpPr>
          <p:cNvPr id="138" name="Google Shape;138;p13"/>
          <p:cNvSpPr txBox="1"/>
          <p:nvPr/>
        </p:nvSpPr>
        <p:spPr>
          <a:xfrm>
            <a:off x="203200" y="2805302"/>
            <a:ext cx="5928360" cy="1797178"/>
          </a:xfrm>
          <a:prstGeom prst="rect">
            <a:avLst/>
          </a:prstGeom>
          <a:noFill/>
          <a:ln>
            <a:noFill/>
          </a:ln>
        </p:spPr>
        <p:txBody>
          <a:bodyPr spcFirstLastPara="1" wrap="square" lIns="91425" tIns="45700" rIns="91425" bIns="45700" anchor="t" anchorCtr="0">
            <a:normAutofit lnSpcReduction="10000"/>
          </a:bodyPr>
          <a:lstStyle/>
          <a:p>
            <a:pPr marL="114300" marR="0" lvl="0" indent="0" algn="l" rtl="0">
              <a:lnSpc>
                <a:spcPct val="90000"/>
              </a:lnSpc>
              <a:spcBef>
                <a:spcPts val="1000"/>
              </a:spcBef>
              <a:spcAft>
                <a:spcPts val="0"/>
              </a:spcAft>
              <a:buClr>
                <a:schemeClr val="dk1"/>
              </a:buClr>
              <a:buSzPts val="1800"/>
              <a:buFont typeface="Arial"/>
              <a:buNone/>
            </a:pPr>
            <a:r>
              <a:rPr lang="en-US" sz="1800" b="1" i="0" u="none" strike="noStrike" cap="none">
                <a:solidFill>
                  <a:srgbClr val="595959"/>
                </a:solidFill>
                <a:latin typeface="Lato"/>
                <a:ea typeface="Lato"/>
                <a:cs typeface="Lato"/>
                <a:sym typeface="Lato"/>
              </a:rPr>
              <a:t>Host Analysis:</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Number of Hosts joined from 2011 to 2022 by superhosts </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Airbnb rating distribution difference between superhosts and non-superhosts</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Median price, response time, response rate, and number of listing difference between superhosts and non-superhosts</a:t>
            </a:r>
            <a:endParaRPr/>
          </a:p>
        </p:txBody>
      </p:sp>
      <p:sp>
        <p:nvSpPr>
          <p:cNvPr id="139" name="Google Shape;139;p13"/>
          <p:cNvSpPr txBox="1"/>
          <p:nvPr/>
        </p:nvSpPr>
        <p:spPr>
          <a:xfrm>
            <a:off x="6096000" y="1179702"/>
            <a:ext cx="5928360" cy="2503298"/>
          </a:xfrm>
          <a:prstGeom prst="rect">
            <a:avLst/>
          </a:prstGeom>
          <a:noFill/>
          <a:ln>
            <a:noFill/>
          </a:ln>
        </p:spPr>
        <p:txBody>
          <a:bodyPr spcFirstLastPara="1" wrap="square" lIns="91425" tIns="45700" rIns="91425" bIns="45700" anchor="t" anchorCtr="0">
            <a:normAutofit lnSpcReduction="10000"/>
          </a:bodyPr>
          <a:lstStyle/>
          <a:p>
            <a:pPr marL="114300" marR="0" lvl="0" indent="0" algn="l" rtl="0">
              <a:lnSpc>
                <a:spcPct val="90000"/>
              </a:lnSpc>
              <a:spcBef>
                <a:spcPts val="1000"/>
              </a:spcBef>
              <a:spcAft>
                <a:spcPts val="0"/>
              </a:spcAft>
              <a:buClr>
                <a:schemeClr val="dk1"/>
              </a:buClr>
              <a:buSzPts val="1800"/>
              <a:buFont typeface="Arial"/>
              <a:buNone/>
            </a:pPr>
            <a:r>
              <a:rPr lang="en-US" sz="1800" b="1" i="0" u="none" strike="noStrike" cap="none">
                <a:solidFill>
                  <a:srgbClr val="595959"/>
                </a:solidFill>
                <a:latin typeface="Lato"/>
                <a:ea typeface="Lato"/>
                <a:cs typeface="Lato"/>
                <a:sym typeface="Lato"/>
              </a:rPr>
              <a:t>Choose Your Airbnb:</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Get the desired Airbnb based on the bedroom, accommodates, price, and neighborhood filters</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View the Airbnb rating, price fluctuation, host response rate, host acceptance rate, if it is a superhost, minimum booking nights, reviews of a chosen Airbnb location</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View the total price (including all fees) on chosen dates on the calendar filter</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View the Airbnb webpage of the chosen Airbnb</a:t>
            </a:r>
            <a:endParaRPr/>
          </a:p>
        </p:txBody>
      </p:sp>
      <p:sp>
        <p:nvSpPr>
          <p:cNvPr id="140" name="Google Shape;140;p13"/>
          <p:cNvSpPr txBox="1"/>
          <p:nvPr/>
        </p:nvSpPr>
        <p:spPr>
          <a:xfrm>
            <a:off x="203200" y="4602480"/>
            <a:ext cx="5928360" cy="1797178"/>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US" sz="1800" b="1" i="0" u="none" strike="noStrike" cap="none">
                <a:solidFill>
                  <a:srgbClr val="595959"/>
                </a:solidFill>
                <a:latin typeface="Lato"/>
                <a:ea typeface="Lato"/>
                <a:cs typeface="Lato"/>
                <a:sym typeface="Lato"/>
              </a:rPr>
              <a:t>Yelp Recommendation:</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Filter desired fun places by category and by neighborhood</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Filter desired restaurants by type (Asian, Canadian, Indian, etc.)</a:t>
            </a:r>
            <a:endParaRPr/>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a:solidFill>
                  <a:srgbClr val="595959"/>
                </a:solidFill>
                <a:latin typeface="Lato"/>
                <a:ea typeface="Lato"/>
                <a:cs typeface="Lato"/>
                <a:sym typeface="Lato"/>
              </a:rPr>
              <a:t>Directly search what you want to do (breakfast, night life, café, etc.)</a:t>
            </a:r>
            <a:endParaRPr/>
          </a:p>
        </p:txBody>
      </p:sp>
      <p:sp>
        <p:nvSpPr>
          <p:cNvPr id="141" name="Google Shape;141;p13"/>
          <p:cNvSpPr txBox="1"/>
          <p:nvPr/>
        </p:nvSpPr>
        <p:spPr>
          <a:xfrm>
            <a:off x="6096000" y="3771073"/>
            <a:ext cx="5928360" cy="1974407"/>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US" sz="1800" b="1" i="0" u="none" strike="noStrike" cap="none" dirty="0">
                <a:solidFill>
                  <a:srgbClr val="595959"/>
                </a:solidFill>
                <a:latin typeface="Lato"/>
                <a:ea typeface="Lato"/>
                <a:cs typeface="Lato"/>
                <a:sym typeface="Lato"/>
              </a:rPr>
              <a:t>Discover Nearby:</a:t>
            </a:r>
            <a:endParaRPr dirty="0"/>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dirty="0">
                <a:solidFill>
                  <a:srgbClr val="595959"/>
                </a:solidFill>
                <a:latin typeface="Lato"/>
                <a:ea typeface="Lato"/>
                <a:cs typeface="Lato"/>
                <a:sym typeface="Lato"/>
              </a:rPr>
              <a:t>Choose your target Airbnb on the map and see other Airbnb and fun places within the desired distance</a:t>
            </a:r>
            <a:endParaRPr dirty="0"/>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dirty="0">
                <a:solidFill>
                  <a:srgbClr val="595959"/>
                </a:solidFill>
                <a:latin typeface="Lato"/>
                <a:ea typeface="Lato"/>
                <a:cs typeface="Lato"/>
                <a:sym typeface="Lato"/>
              </a:rPr>
              <a:t>Hover on the dot and see the exact distance in the tooltip</a:t>
            </a:r>
            <a:endParaRPr dirty="0"/>
          </a:p>
          <a:p>
            <a:pPr marL="457200" marR="0" lvl="0" indent="-342900" algn="l" rtl="0">
              <a:lnSpc>
                <a:spcPct val="90000"/>
              </a:lnSpc>
              <a:spcBef>
                <a:spcPts val="1000"/>
              </a:spcBef>
              <a:spcAft>
                <a:spcPts val="0"/>
              </a:spcAft>
              <a:buClr>
                <a:schemeClr val="dk1"/>
              </a:buClr>
              <a:buSzPts val="1800"/>
              <a:buFont typeface="Arial"/>
              <a:buChar char="•"/>
            </a:pPr>
            <a:r>
              <a:rPr lang="en-US" sz="1400" b="0" i="0" u="none" strike="noStrike" cap="none" dirty="0">
                <a:solidFill>
                  <a:srgbClr val="595959"/>
                </a:solidFill>
                <a:latin typeface="Lato"/>
                <a:ea typeface="Lato"/>
                <a:cs typeface="Lato"/>
                <a:sym typeface="Lato"/>
              </a:rPr>
              <a:t>Select the fun place or type in the name of it to see where you can stay around it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6" name="Google Shape;147;p27" descr="Chart&#10;&#10;Description automatically generated">
            <a:extLst>
              <a:ext uri="{FF2B5EF4-FFF2-40B4-BE49-F238E27FC236}">
                <a16:creationId xmlns:a16="http://schemas.microsoft.com/office/drawing/2014/main" id="{24ACBB8C-5468-F4AC-9ECD-1CDD40FCEE36}"/>
              </a:ext>
            </a:extLst>
          </p:cNvPr>
          <p:cNvPicPr preferRelativeResize="0"/>
          <p:nvPr/>
        </p:nvPicPr>
        <p:blipFill rotWithShape="1">
          <a:blip r:embed="rId3">
            <a:alphaModFix/>
          </a:blip>
          <a:srcRect/>
          <a:stretch/>
        </p:blipFill>
        <p:spPr>
          <a:xfrm>
            <a:off x="0" y="1166387"/>
            <a:ext cx="10109200" cy="5290854"/>
          </a:xfrm>
          <a:prstGeom prst="rect">
            <a:avLst/>
          </a:prstGeom>
          <a:noFill/>
          <a:ln>
            <a:noFill/>
          </a:ln>
        </p:spPr>
      </p:pic>
      <p:sp>
        <p:nvSpPr>
          <p:cNvPr id="146" name="Google Shape;146;p27"/>
          <p:cNvSpPr txBox="1">
            <a:spLocks noGrp="1"/>
          </p:cNvSpPr>
          <p:nvPr>
            <p:ph type="title"/>
          </p:nvPr>
        </p:nvSpPr>
        <p:spPr>
          <a:xfrm>
            <a:off x="203200" y="261571"/>
            <a:ext cx="8750300" cy="8389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dirty="0"/>
              <a:t>Neighborhood Analysis</a:t>
            </a:r>
            <a:endParaRPr dirty="0"/>
          </a:p>
        </p:txBody>
      </p:sp>
      <p:sp>
        <p:nvSpPr>
          <p:cNvPr id="148" name="Google Shape;148;p27"/>
          <p:cNvSpPr/>
          <p:nvPr/>
        </p:nvSpPr>
        <p:spPr>
          <a:xfrm>
            <a:off x="9331960" y="5318604"/>
            <a:ext cx="2682240" cy="93995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79" y="23453"/>
                </a:moveTo>
                <a:lnTo>
                  <a:pt x="-20000" y="22500"/>
                </a:lnTo>
                <a:lnTo>
                  <a:pt x="-69859" y="-21191"/>
                </a:lnTo>
              </a:path>
            </a:pathLst>
          </a:custGeom>
          <a:solidFill>
            <a:schemeClr val="bg1"/>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Filter 1: Select neighborhood on this map</a:t>
            </a:r>
            <a:endParaRPr/>
          </a:p>
        </p:txBody>
      </p:sp>
      <p:sp>
        <p:nvSpPr>
          <p:cNvPr id="149" name="Google Shape;149;p27"/>
          <p:cNvSpPr/>
          <p:nvPr/>
        </p:nvSpPr>
        <p:spPr>
          <a:xfrm>
            <a:off x="9331960" y="2104657"/>
            <a:ext cx="2682240" cy="93995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79" y="23453"/>
                </a:moveTo>
                <a:lnTo>
                  <a:pt x="-20000" y="22500"/>
                </a:lnTo>
                <a:lnTo>
                  <a:pt x="-69859" y="-21191"/>
                </a:lnTo>
              </a:path>
            </a:pathLst>
          </a:custGeom>
          <a:solidFill>
            <a:schemeClr val="bg1"/>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Filter 2: Select room type on this tree map</a:t>
            </a:r>
            <a:endParaRPr/>
          </a:p>
        </p:txBody>
      </p:sp>
      <p:sp>
        <p:nvSpPr>
          <p:cNvPr id="150" name="Google Shape;150;p27"/>
          <p:cNvSpPr/>
          <p:nvPr/>
        </p:nvSpPr>
        <p:spPr>
          <a:xfrm>
            <a:off x="5506720" y="5517285"/>
            <a:ext cx="2682240" cy="93995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79" y="23453"/>
                </a:moveTo>
                <a:lnTo>
                  <a:pt x="-20000" y="22500"/>
                </a:lnTo>
                <a:lnTo>
                  <a:pt x="-58268" y="11885"/>
                </a:lnTo>
              </a:path>
            </a:pathLst>
          </a:custGeom>
          <a:solidFill>
            <a:schemeClr val="bg1"/>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Filter 3: Select the category of fun places to see the avg ratings and # of reviews</a:t>
            </a:r>
            <a:endParaRPr/>
          </a:p>
        </p:txBody>
      </p:sp>
      <p:sp>
        <p:nvSpPr>
          <p:cNvPr id="151" name="Google Shape;151;p27"/>
          <p:cNvSpPr/>
          <p:nvPr/>
        </p:nvSpPr>
        <p:spPr>
          <a:xfrm>
            <a:off x="9331960" y="4283365"/>
            <a:ext cx="2534920" cy="72230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36" y="46378"/>
                </a:moveTo>
                <a:lnTo>
                  <a:pt x="-191491" y="171961"/>
                </a:lnTo>
              </a:path>
            </a:pathLst>
          </a:custGeom>
          <a:solidFill>
            <a:schemeClr val="bg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Red font means it is above the average, otherwise it is below the average</a:t>
            </a:r>
            <a:endParaRPr/>
          </a:p>
        </p:txBody>
      </p:sp>
      <p:sp>
        <p:nvSpPr>
          <p:cNvPr id="5" name="Callout: Line 4">
            <a:extLst>
              <a:ext uri="{FF2B5EF4-FFF2-40B4-BE49-F238E27FC236}">
                <a16:creationId xmlns:a16="http://schemas.microsoft.com/office/drawing/2014/main" id="{D2E931E2-B557-9C86-CC9E-86DD12E45B0D}"/>
              </a:ext>
            </a:extLst>
          </p:cNvPr>
          <p:cNvSpPr/>
          <p:nvPr/>
        </p:nvSpPr>
        <p:spPr>
          <a:xfrm>
            <a:off x="9331960" y="3429001"/>
            <a:ext cx="2534920" cy="759172"/>
          </a:xfrm>
          <a:prstGeom prst="borderCallout1">
            <a:avLst>
              <a:gd name="adj1" fmla="val 53719"/>
              <a:gd name="adj2" fmla="val -576"/>
              <a:gd name="adj3" fmla="val 213520"/>
              <a:gd name="adj4" fmla="val -4725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0" i="0" u="none" strike="noStrike" cap="none" dirty="0">
                <a:solidFill>
                  <a:schemeClr val="dk1"/>
                </a:solidFill>
                <a:latin typeface="Arial"/>
                <a:ea typeface="Arial"/>
                <a:cs typeface="Arial"/>
                <a:sym typeface="Arial"/>
              </a:rPr>
              <a:t>The icon on the map is the flag of the Province of Québec of Canada</a:t>
            </a:r>
            <a:endParaRPr lang="en-CA"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6A24-7546-8BAE-1B80-5B3D386C4C40}"/>
              </a:ext>
            </a:extLst>
          </p:cNvPr>
          <p:cNvSpPr>
            <a:spLocks noGrp="1"/>
          </p:cNvSpPr>
          <p:nvPr>
            <p:ph type="title"/>
          </p:nvPr>
        </p:nvSpPr>
        <p:spPr/>
        <p:txBody>
          <a:bodyPr/>
          <a:lstStyle/>
          <a:p>
            <a:r>
              <a:rPr lang="en-US" b="1" dirty="0"/>
              <a:t>Neighborhood Analysis</a:t>
            </a:r>
            <a:endParaRPr lang="en-CA" dirty="0"/>
          </a:p>
        </p:txBody>
      </p:sp>
      <p:pic>
        <p:nvPicPr>
          <p:cNvPr id="5" name="Picture 4">
            <a:extLst>
              <a:ext uri="{FF2B5EF4-FFF2-40B4-BE49-F238E27FC236}">
                <a16:creationId xmlns:a16="http://schemas.microsoft.com/office/drawing/2014/main" id="{BAFB3129-501B-1A9D-D091-97ED61B5868F}"/>
              </a:ext>
            </a:extLst>
          </p:cNvPr>
          <p:cNvPicPr>
            <a:picLocks noChangeAspect="1"/>
          </p:cNvPicPr>
          <p:nvPr/>
        </p:nvPicPr>
        <p:blipFill>
          <a:blip r:embed="rId2"/>
          <a:stretch>
            <a:fillRect/>
          </a:stretch>
        </p:blipFill>
        <p:spPr>
          <a:xfrm>
            <a:off x="203200" y="1283263"/>
            <a:ext cx="7633110" cy="2789976"/>
          </a:xfrm>
          <a:prstGeom prst="rect">
            <a:avLst/>
          </a:prstGeom>
        </p:spPr>
      </p:pic>
      <p:pic>
        <p:nvPicPr>
          <p:cNvPr id="7" name="Picture 6">
            <a:extLst>
              <a:ext uri="{FF2B5EF4-FFF2-40B4-BE49-F238E27FC236}">
                <a16:creationId xmlns:a16="http://schemas.microsoft.com/office/drawing/2014/main" id="{A8C743A5-9E13-E123-A8ED-48B24A447FD1}"/>
              </a:ext>
            </a:extLst>
          </p:cNvPr>
          <p:cNvPicPr>
            <a:picLocks noChangeAspect="1"/>
          </p:cNvPicPr>
          <p:nvPr/>
        </p:nvPicPr>
        <p:blipFill>
          <a:blip r:embed="rId3"/>
          <a:stretch>
            <a:fillRect/>
          </a:stretch>
        </p:blipFill>
        <p:spPr>
          <a:xfrm>
            <a:off x="209550" y="4255999"/>
            <a:ext cx="7626760" cy="2113701"/>
          </a:xfrm>
          <a:prstGeom prst="rect">
            <a:avLst/>
          </a:prstGeom>
        </p:spPr>
      </p:pic>
      <p:sp>
        <p:nvSpPr>
          <p:cNvPr id="8" name="Google Shape;141;p13">
            <a:extLst>
              <a:ext uri="{FF2B5EF4-FFF2-40B4-BE49-F238E27FC236}">
                <a16:creationId xmlns:a16="http://schemas.microsoft.com/office/drawing/2014/main" id="{0321E83B-B106-7232-1E8C-2E759318FB47}"/>
              </a:ext>
            </a:extLst>
          </p:cNvPr>
          <p:cNvSpPr txBox="1"/>
          <p:nvPr/>
        </p:nvSpPr>
        <p:spPr>
          <a:xfrm>
            <a:off x="7928569" y="1977903"/>
            <a:ext cx="4060231" cy="1400695"/>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CA" sz="1600" dirty="0">
                <a:latin typeface="Lato" panose="020F0502020204030203" pitchFamily="34" charset="0"/>
                <a:ea typeface="Lato" panose="020F0502020204030203" pitchFamily="34" charset="0"/>
                <a:cs typeface="Lato" panose="020F0502020204030203" pitchFamily="34" charset="0"/>
              </a:rPr>
              <a:t>This bar chart shows the different ratings of different room types in a specific region. The user will see how Airbnb perform on a higher level across different room types.</a:t>
            </a:r>
            <a:endParaRPr sz="1600" dirty="0">
              <a:latin typeface="Lato" panose="020F0502020204030203" pitchFamily="34" charset="0"/>
              <a:ea typeface="Lato" panose="020F0502020204030203" pitchFamily="34" charset="0"/>
              <a:cs typeface="Lato" panose="020F0502020204030203" pitchFamily="34" charset="0"/>
            </a:endParaRPr>
          </a:p>
        </p:txBody>
      </p:sp>
      <p:sp>
        <p:nvSpPr>
          <p:cNvPr id="9" name="Google Shape;141;p13">
            <a:extLst>
              <a:ext uri="{FF2B5EF4-FFF2-40B4-BE49-F238E27FC236}">
                <a16:creationId xmlns:a16="http://schemas.microsoft.com/office/drawing/2014/main" id="{5CF39233-54CE-68B7-9B1D-04BBB6B3E31D}"/>
              </a:ext>
            </a:extLst>
          </p:cNvPr>
          <p:cNvSpPr txBox="1"/>
          <p:nvPr/>
        </p:nvSpPr>
        <p:spPr>
          <a:xfrm>
            <a:off x="7928569" y="4696522"/>
            <a:ext cx="4060231" cy="1400695"/>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chemeClr val="dk1"/>
              </a:buClr>
              <a:buSzPts val="1800"/>
              <a:buFont typeface="Arial"/>
              <a:buNone/>
            </a:pPr>
            <a:r>
              <a:rPr lang="en-CA" sz="1600" dirty="0">
                <a:latin typeface="Lato" panose="020F0502020204030203" pitchFamily="34" charset="0"/>
                <a:ea typeface="Lato" panose="020F0502020204030203" pitchFamily="34" charset="0"/>
                <a:cs typeface="Lato" panose="020F0502020204030203" pitchFamily="34" charset="0"/>
              </a:rPr>
              <a:t>This line graph illustrates the average price by time in the selected district. You can compare prices among different room types and see how prices fluctuate in the future 4 months.</a:t>
            </a:r>
            <a:endParaRPr sz="1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6734616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1807</Words>
  <Application>Microsoft Office PowerPoint</Application>
  <PresentationFormat>Widescreen</PresentationFormat>
  <Paragraphs>124</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Quattrocento Sans</vt:lpstr>
      <vt:lpstr>Calibri</vt:lpstr>
      <vt:lpstr>Arial</vt:lpstr>
      <vt:lpstr>Lato</vt:lpstr>
      <vt:lpstr>Office Theme</vt:lpstr>
      <vt:lpstr>PowerPoint Presentation</vt:lpstr>
      <vt:lpstr>Background &amp; Motivation</vt:lpstr>
      <vt:lpstr>Problems &amp; Related Work &amp; Inspiration</vt:lpstr>
      <vt:lpstr>Data Process</vt:lpstr>
      <vt:lpstr>Exploratory Data Analysis</vt:lpstr>
      <vt:lpstr>Implementation</vt:lpstr>
      <vt:lpstr>Dashboard Overview</vt:lpstr>
      <vt:lpstr>Neighborhood Analysis</vt:lpstr>
      <vt:lpstr>Neighborhood Analysis</vt:lpstr>
      <vt:lpstr>Neighborhood Analysis</vt:lpstr>
      <vt:lpstr>Host Analysis</vt:lpstr>
      <vt:lpstr>Host Analysis</vt:lpstr>
      <vt:lpstr>Host Analysis</vt:lpstr>
      <vt:lpstr>Choose Your Airbnb</vt:lpstr>
      <vt:lpstr>Yelp Recommendation</vt:lpstr>
      <vt:lpstr>Discover Nearby</vt:lpstr>
      <vt:lpstr>Insights &amp; Self Evaluation</vt:lpstr>
      <vt:lpstr>Thank you for your listening!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shivam aggarwal</dc:creator>
  <cp:lastModifiedBy>Sui Ziyuan</cp:lastModifiedBy>
  <cp:revision>3</cp:revision>
  <dcterms:created xsi:type="dcterms:W3CDTF">2022-03-09T01:26:18Z</dcterms:created>
  <dcterms:modified xsi:type="dcterms:W3CDTF">2022-12-06T20:12:32Z</dcterms:modified>
</cp:coreProperties>
</file>